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6" r:id="rId4"/>
  </p:sldMasterIdLst>
  <p:notesMasterIdLst>
    <p:notesMasterId r:id="rId7"/>
  </p:notesMasterIdLst>
  <p:handoutMasterIdLst>
    <p:handoutMasterId r:id="rId8"/>
  </p:handoutMasterIdLst>
  <p:sldIdLst>
    <p:sldId id="2601" r:id="rId5"/>
    <p:sldId id="260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RDINAT Arnaud" initials="BA" lastIdx="3" clrIdx="0">
    <p:extLst>
      <p:ext uri="{19B8F6BF-5375-455C-9EA6-DF929625EA0E}">
        <p15:presenceInfo xmlns:p15="http://schemas.microsoft.com/office/powerpoint/2012/main" userId="S::bordinat@arthur-hunt.com::ba480f38-2868-456d-86b9-b668f903f7d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9C05"/>
    <a:srgbClr val="1A7079"/>
    <a:srgbClr val="C71652"/>
    <a:srgbClr val="002060"/>
    <a:srgbClr val="278CC1"/>
    <a:srgbClr val="FBB03B"/>
    <a:srgbClr val="EF6D98"/>
    <a:srgbClr val="FFFFFF"/>
    <a:srgbClr val="DC5252"/>
    <a:srgbClr val="26A6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21" autoAdjust="0"/>
    <p:restoredTop sz="96532" autoAdjust="0"/>
  </p:normalViewPr>
  <p:slideViewPr>
    <p:cSldViewPr snapToGrid="0" showGuides="1">
      <p:cViewPr varScale="1">
        <p:scale>
          <a:sx n="74" d="100"/>
          <a:sy n="74" d="100"/>
        </p:scale>
        <p:origin x="620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-6360"/>
    </p:cViewPr>
  </p:sorterViewPr>
  <p:notesViewPr>
    <p:cSldViewPr snapToGrid="0">
      <p:cViewPr varScale="1">
        <p:scale>
          <a:sx n="88" d="100"/>
          <a:sy n="88" d="100"/>
        </p:scale>
        <p:origin x="373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D1E9E442-B055-4CDA-B682-7297A28C773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145A4F3-A8B9-49A2-B2EE-7359F83C3DB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282A59-790C-4F81-8023-22FEEE295B77}" type="datetimeFigureOut">
              <a:rPr lang="fr-FR" smtClean="0"/>
              <a:t>20/10/2023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A3CE5BE-6544-4A5E-AF65-5E10A02BDDB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CB40AA1-C40D-4970-A1E7-19AD0BDE0E1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AA6997-AB98-48C1-AC82-94D937D63A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42195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9243F-B1BB-4202-BD78-416ACA555174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D2766-C49B-4C1A-9FEE-6F146754B02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4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9974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993DC-71CD-4072-8E34-251816282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877D2F-516F-4B08-BDF7-DBA6DBAB2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0AEE75-4B09-41EE-B45F-8D568BC7D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46333E-E666-4C4B-B2B2-B84ED5FF0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DE58C3-1D4A-4728-9754-94B4E1957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55BB00-1B2C-4BF6-ABF2-CD52F7619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18575-B01A-41F4-BD76-017ABF2EB5E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663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F7B8E-7FA5-4FC4-868D-11CB4AD2B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E702CC-F922-46CB-9F63-1BABA6DD3E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70BD5D-2D41-478A-B19D-BDC441858D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C114C8-5A14-4FCD-B65D-33C4930D8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C738EB-E1DD-4CBF-8877-A442EDA09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DF47DE-ED59-462B-A1A3-1437E6670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18575-B01A-41F4-BD76-017ABF2EB5E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793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CA498-8B1B-4D31-9D0A-C480BBF27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11490F-4759-41F9-A051-957E2DC2DD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9FBADE-9434-4065-A6EE-0D9FDBFDE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551034-2A58-4742-BFCF-EF0C59D93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36788E-6D81-4340-9F9A-749F716B1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18575-B01A-41F4-BD76-017ABF2EB5E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8036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6BDF10-A6BF-4E58-862C-05AFE965A8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514561-51A0-43CE-8298-BB054BC8F4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1D2406-8646-4952-A1A2-9B4147F06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4A4A95-7B7F-4965-9A89-9CEFE3BD4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E529BA-869C-4099-8F34-7949D2FE5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18575-B01A-41F4-BD76-017ABF2EB5E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2027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D730E8-AC64-406B-9B43-32C726F8C7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4CC6FFF-0FF9-4FFD-B4E2-7945369C4E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D6A9632-A8D2-43F9-9450-052B4F714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A7A46-D0FE-41CC-AB11-EAE06DC91238}" type="datetimeFigureOut">
              <a:rPr lang="fr-FR" smtClean="0"/>
              <a:t>20/10/2023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F9AF4FD-DFB2-4D8B-8FE1-0A760AE7D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C46A21B-19D3-4E05-9EA5-06D9F4F1D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29B3C-13E4-4465-9DD2-E3949723BD76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Picture 6" descr="A yellow background with white text&#10;&#10;Description automatically generated">
            <a:extLst>
              <a:ext uri="{FF2B5EF4-FFF2-40B4-BE49-F238E27FC236}">
                <a16:creationId xmlns:a16="http://schemas.microsoft.com/office/drawing/2014/main" id="{5318ABB0-01C5-99F6-7765-3533595D04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1929" y="208105"/>
            <a:ext cx="754678" cy="754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762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6085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3807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9177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F2B04-0488-4236-B5A2-E1E5CEDD3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6E31EE-31A9-4A13-BFD5-7288C7CEDC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56DC7F-8A58-435D-A96E-B950F6B5E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542021-B761-449C-B7A0-4A138E3DF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64AB43-8227-4152-8878-7DC3A7426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18575-B01A-41F4-BD76-017ABF2EB5E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02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8482E-2795-4669-84DE-3C3991B80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C4DC3-3987-4655-ACFE-80191DFDAB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010B7B-8C4C-4DD8-8605-AE7DD68992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A0A180-F009-4E35-876C-B6C31E159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470380-AC22-477B-9C87-F50EC5B49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600AE6-766E-4DF0-923A-00FE1D4B3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18575-B01A-41F4-BD76-017ABF2EB5E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3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0FED8-2232-4F24-8E36-2420AC1B9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CE56AD-0583-4D45-AB53-ADA0237F53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7CDCCE-BBC8-45F4-A179-32557C2939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B11662-BB76-49C9-A1BF-6B408D1CF8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1CECAA-FD71-49D3-8558-140577D1A6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9C2ED4-9795-4873-8D51-452C42CC0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295AE3-E664-4663-9190-5637CDEA4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8F510F-66F0-43C7-A82D-D24625877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18575-B01A-41F4-BD76-017ABF2EB5E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721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0408F-B9EF-4C28-8F0A-B35A03B92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A1C9ED-9439-4044-8BB4-D4FB97C7A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BBCF51-F255-490F-95E4-B78679857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CAA161-D46E-4560-BF52-B256B9AAB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18575-B01A-41F4-BD76-017ABF2EB5E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554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9A4748-2643-4B94-922F-0F18255C4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58EF2F-1895-473C-91A1-2281DE90F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020444-D191-4595-AF24-33A38966A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18575-B01A-41F4-BD76-017ABF2EB5E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3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901F50-F214-472D-B10F-8B3DEC564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1400" y="365125"/>
            <a:ext cx="7772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3E5BC2-9560-41D4-913B-F4BD646DDC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81400" y="1825625"/>
            <a:ext cx="7772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359C4D-ECD7-4CD9-AE00-4DDC5A018E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/>
              <a:t>Date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B5B2C-4F32-4746-A4D4-F66C4ECF4A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C12FBD-A04D-42A6-88B0-9FBD4E80AC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6DE18575-B01A-41F4-BD76-017ABF2EB5E4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898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85" r:id="rId2"/>
    <p:sldLayoutId id="2147483784" r:id="rId3"/>
    <p:sldLayoutId id="2147483780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  <p:sldLayoutId id="2147483777" r:id="rId13"/>
    <p:sldLayoutId id="2147483811" r:id="rId1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6.sv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44181B5C-1713-6178-D0BF-5376D8D9BEC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968" t="5197" r="32000" b="8012"/>
          <a:stretch/>
        </p:blipFill>
        <p:spPr>
          <a:xfrm>
            <a:off x="11345223" y="4600392"/>
            <a:ext cx="562323" cy="1805415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B8EADAAF-DD7C-4F38-98FA-D2146E581F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874" y="6562253"/>
            <a:ext cx="5506168" cy="96924"/>
          </a:xfrm>
          <a:prstGeom prst="rect">
            <a:avLst/>
          </a:prstGeom>
        </p:spPr>
      </p:pic>
      <p:sp>
        <p:nvSpPr>
          <p:cNvPr id="13" name="Freeform: Shape 46">
            <a:extLst>
              <a:ext uri="{FF2B5EF4-FFF2-40B4-BE49-F238E27FC236}">
                <a16:creationId xmlns:a16="http://schemas.microsoft.com/office/drawing/2014/main" id="{7C2BFFEC-4166-4EEF-99A8-FDD423BBB633}"/>
              </a:ext>
            </a:extLst>
          </p:cNvPr>
          <p:cNvSpPr/>
          <p:nvPr/>
        </p:nvSpPr>
        <p:spPr>
          <a:xfrm rot="16200000">
            <a:off x="11641128" y="6265570"/>
            <a:ext cx="391908" cy="391909"/>
          </a:xfrm>
          <a:custGeom>
            <a:avLst/>
            <a:gdLst>
              <a:gd name="connsiteX0" fmla="*/ 0 w 720670"/>
              <a:gd name="connsiteY0" fmla="*/ 0 h 722625"/>
              <a:gd name="connsiteX1" fmla="*/ 43470 w 720670"/>
              <a:gd name="connsiteY1" fmla="*/ 6634 h 722625"/>
              <a:gd name="connsiteX2" fmla="*/ 713684 w 720670"/>
              <a:gd name="connsiteY2" fmla="*/ 676848 h 722625"/>
              <a:gd name="connsiteX3" fmla="*/ 720670 w 720670"/>
              <a:gd name="connsiteY3" fmla="*/ 722625 h 722625"/>
              <a:gd name="connsiteX4" fmla="*/ 314545 w 720670"/>
              <a:gd name="connsiteY4" fmla="*/ 722625 h 722625"/>
              <a:gd name="connsiteX5" fmla="*/ 0 w 720670"/>
              <a:gd name="connsiteY5" fmla="*/ 408080 h 722625"/>
              <a:gd name="connsiteX6" fmla="*/ 0 w 720670"/>
              <a:gd name="connsiteY6" fmla="*/ 0 h 722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0670" h="722625">
                <a:moveTo>
                  <a:pt x="0" y="0"/>
                </a:moveTo>
                <a:lnTo>
                  <a:pt x="43470" y="6634"/>
                </a:lnTo>
                <a:cubicBezTo>
                  <a:pt x="379879" y="75474"/>
                  <a:pt x="644845" y="340440"/>
                  <a:pt x="713684" y="676848"/>
                </a:cubicBezTo>
                <a:lnTo>
                  <a:pt x="720670" y="722625"/>
                </a:lnTo>
                <a:lnTo>
                  <a:pt x="314545" y="722625"/>
                </a:lnTo>
                <a:cubicBezTo>
                  <a:pt x="140827" y="722625"/>
                  <a:pt x="0" y="581798"/>
                  <a:pt x="0" y="408080"/>
                </a:cubicBezTo>
                <a:lnTo>
                  <a:pt x="0" y="0"/>
                </a:lnTo>
                <a:close/>
              </a:path>
            </a:pathLst>
          </a:custGeom>
          <a:solidFill>
            <a:srgbClr val="1A707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2E73D097-12D0-465C-973A-AF7E845420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7043" y="6566675"/>
            <a:ext cx="5364084" cy="92500"/>
          </a:xfrm>
          <a:prstGeom prst="rect">
            <a:avLst/>
          </a:prstGeom>
        </p:spPr>
      </p:pic>
      <p:sp>
        <p:nvSpPr>
          <p:cNvPr id="19" name="Freeform: Shape 46">
            <a:extLst>
              <a:ext uri="{FF2B5EF4-FFF2-40B4-BE49-F238E27FC236}">
                <a16:creationId xmlns:a16="http://schemas.microsoft.com/office/drawing/2014/main" id="{B9343568-02BA-4A15-97E3-312F14DCCC3A}"/>
              </a:ext>
            </a:extLst>
          </p:cNvPr>
          <p:cNvSpPr/>
          <p:nvPr/>
        </p:nvSpPr>
        <p:spPr>
          <a:xfrm rot="5400000" flipH="1">
            <a:off x="158965" y="6265570"/>
            <a:ext cx="391908" cy="391909"/>
          </a:xfrm>
          <a:custGeom>
            <a:avLst/>
            <a:gdLst>
              <a:gd name="connsiteX0" fmla="*/ 0 w 720670"/>
              <a:gd name="connsiteY0" fmla="*/ 0 h 722625"/>
              <a:gd name="connsiteX1" fmla="*/ 43470 w 720670"/>
              <a:gd name="connsiteY1" fmla="*/ 6634 h 722625"/>
              <a:gd name="connsiteX2" fmla="*/ 713684 w 720670"/>
              <a:gd name="connsiteY2" fmla="*/ 676848 h 722625"/>
              <a:gd name="connsiteX3" fmla="*/ 720670 w 720670"/>
              <a:gd name="connsiteY3" fmla="*/ 722625 h 722625"/>
              <a:gd name="connsiteX4" fmla="*/ 314545 w 720670"/>
              <a:gd name="connsiteY4" fmla="*/ 722625 h 722625"/>
              <a:gd name="connsiteX5" fmla="*/ 0 w 720670"/>
              <a:gd name="connsiteY5" fmla="*/ 408080 h 722625"/>
              <a:gd name="connsiteX6" fmla="*/ 0 w 720670"/>
              <a:gd name="connsiteY6" fmla="*/ 0 h 722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0670" h="722625">
                <a:moveTo>
                  <a:pt x="0" y="0"/>
                </a:moveTo>
                <a:lnTo>
                  <a:pt x="43470" y="6634"/>
                </a:lnTo>
                <a:cubicBezTo>
                  <a:pt x="379879" y="75474"/>
                  <a:pt x="644845" y="340440"/>
                  <a:pt x="713684" y="676848"/>
                </a:cubicBezTo>
                <a:lnTo>
                  <a:pt x="720670" y="722625"/>
                </a:lnTo>
                <a:lnTo>
                  <a:pt x="314545" y="722625"/>
                </a:lnTo>
                <a:cubicBezTo>
                  <a:pt x="140827" y="722625"/>
                  <a:pt x="0" y="581798"/>
                  <a:pt x="0" y="408080"/>
                </a:cubicBezTo>
                <a:lnTo>
                  <a:pt x="0" y="0"/>
                </a:lnTo>
                <a:close/>
              </a:path>
            </a:pathLst>
          </a:custGeom>
          <a:solidFill>
            <a:srgbClr val="1A707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B1E2CBC3-7E5B-4F07-AF68-445DCCC6943A}"/>
              </a:ext>
            </a:extLst>
          </p:cNvPr>
          <p:cNvSpPr txBox="1">
            <a:spLocks/>
          </p:cNvSpPr>
          <p:nvPr/>
        </p:nvSpPr>
        <p:spPr>
          <a:xfrm>
            <a:off x="80345" y="190815"/>
            <a:ext cx="8813586" cy="17253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i="0" u="none" strike="noStrike" kern="1200" cap="none" spc="0" normalizeH="0" baseline="0" noProof="1">
                <a:ln>
                  <a:noFill/>
                </a:ln>
                <a:solidFill>
                  <a:srgbClr val="1A7079"/>
                </a:solidFill>
                <a:effectLst/>
                <a:uLnTx/>
                <a:uFillTx/>
                <a:latin typeface="Ink Free" panose="03080402000500000000" pitchFamily="66" charset="0"/>
              </a:rPr>
              <a:t>LA NOUVELLE CLASSIFICATION DE LA BRANCHE DMT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8375B057-82C8-45B4-96CE-37030FDE3FE9}"/>
              </a:ext>
            </a:extLst>
          </p:cNvPr>
          <p:cNvSpPr txBox="1"/>
          <p:nvPr/>
        </p:nvSpPr>
        <p:spPr>
          <a:xfrm>
            <a:off x="550874" y="958649"/>
            <a:ext cx="5147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La classification professionnelle recouvre </a:t>
            </a:r>
            <a:r>
              <a:rPr kumimoji="0" lang="fr-FR" sz="1000" b="1" i="1" u="none" strike="noStrike" kern="1200" cap="none" spc="0" normalizeH="0" baseline="0" noProof="0" dirty="0">
                <a:ln>
                  <a:noFill/>
                </a:ln>
                <a:solidFill>
                  <a:srgbClr val="F99C05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l’échelle hiérarchique des emplois </a:t>
            </a:r>
            <a:r>
              <a:rPr kumimoji="0" lang="fr-FR" sz="1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établie par la branche. Elle est aménagée en fonction des niveaux de responsabilité et des niveaux requis pour un emploi donné. Elle </a:t>
            </a:r>
            <a:r>
              <a:rPr kumimoji="0" lang="fr-FR" sz="1000" b="1" i="1" u="none" strike="noStrike" kern="1200" cap="none" spc="0" normalizeH="0" baseline="0" noProof="0" dirty="0">
                <a:ln>
                  <a:noFill/>
                </a:ln>
                <a:solidFill>
                  <a:srgbClr val="F99C05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s’applique à tous les emplois et permet leurs positionnements</a:t>
            </a:r>
            <a:r>
              <a:rPr kumimoji="0" lang="fr-FR" sz="1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.</a:t>
            </a:r>
          </a:p>
        </p:txBody>
      </p: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84911B22-A64D-4F34-8D90-44CA670D72DA}"/>
              </a:ext>
            </a:extLst>
          </p:cNvPr>
          <p:cNvGrpSpPr/>
          <p:nvPr/>
        </p:nvGrpSpPr>
        <p:grpSpPr>
          <a:xfrm>
            <a:off x="550874" y="1639426"/>
            <a:ext cx="5147694" cy="1579582"/>
            <a:chOff x="0" y="1472043"/>
            <a:chExt cx="3150704" cy="3132803"/>
          </a:xfrm>
        </p:grpSpPr>
        <p:sp>
          <p:nvSpPr>
            <p:cNvPr id="23" name="Rectangle: Rounded Corners 6">
              <a:extLst>
                <a:ext uri="{FF2B5EF4-FFF2-40B4-BE49-F238E27FC236}">
                  <a16:creationId xmlns:a16="http://schemas.microsoft.com/office/drawing/2014/main" id="{B48E0B1A-631B-4516-AE64-24C779CBBCDA}"/>
                </a:ext>
              </a:extLst>
            </p:cNvPr>
            <p:cNvSpPr/>
            <p:nvPr/>
          </p:nvSpPr>
          <p:spPr>
            <a:xfrm>
              <a:off x="0" y="1472043"/>
              <a:ext cx="3150704" cy="3132803"/>
            </a:xfrm>
            <a:prstGeom prst="roundRect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>
              <a:outerShdw blurRad="241300" dist="1524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Freeform: Shape 45">
              <a:extLst>
                <a:ext uri="{FF2B5EF4-FFF2-40B4-BE49-F238E27FC236}">
                  <a16:creationId xmlns:a16="http://schemas.microsoft.com/office/drawing/2014/main" id="{7667986B-3246-436C-844B-0D2C8E7EBF5C}"/>
                </a:ext>
              </a:extLst>
            </p:cNvPr>
            <p:cNvSpPr/>
            <p:nvPr/>
          </p:nvSpPr>
          <p:spPr>
            <a:xfrm>
              <a:off x="2805736" y="3800479"/>
              <a:ext cx="344968" cy="804367"/>
            </a:xfrm>
            <a:custGeom>
              <a:avLst/>
              <a:gdLst>
                <a:gd name="connsiteX0" fmla="*/ 725285 w 725285"/>
                <a:gd name="connsiteY0" fmla="*/ 0 h 723329"/>
                <a:gd name="connsiteX1" fmla="*/ 725285 w 725285"/>
                <a:gd name="connsiteY1" fmla="*/ 408784 h 723329"/>
                <a:gd name="connsiteX2" fmla="*/ 410740 w 725285"/>
                <a:gd name="connsiteY2" fmla="*/ 723329 h 723329"/>
                <a:gd name="connsiteX3" fmla="*/ 0 w 725285"/>
                <a:gd name="connsiteY3" fmla="*/ 723329 h 723329"/>
                <a:gd name="connsiteX4" fmla="*/ 6986 w 725285"/>
                <a:gd name="connsiteY4" fmla="*/ 677552 h 723329"/>
                <a:gd name="connsiteX5" fmla="*/ 677200 w 725285"/>
                <a:gd name="connsiteY5" fmla="*/ 7338 h 723329"/>
                <a:gd name="connsiteX6" fmla="*/ 725285 w 725285"/>
                <a:gd name="connsiteY6" fmla="*/ 0 h 723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25285" h="723329">
                  <a:moveTo>
                    <a:pt x="725285" y="0"/>
                  </a:moveTo>
                  <a:lnTo>
                    <a:pt x="725285" y="408784"/>
                  </a:lnTo>
                  <a:cubicBezTo>
                    <a:pt x="725285" y="582502"/>
                    <a:pt x="584458" y="723329"/>
                    <a:pt x="410740" y="723329"/>
                  </a:cubicBezTo>
                  <a:lnTo>
                    <a:pt x="0" y="723329"/>
                  </a:lnTo>
                  <a:lnTo>
                    <a:pt x="6986" y="677552"/>
                  </a:lnTo>
                  <a:cubicBezTo>
                    <a:pt x="75826" y="341144"/>
                    <a:pt x="340792" y="76178"/>
                    <a:pt x="677200" y="7338"/>
                  </a:cubicBezTo>
                  <a:lnTo>
                    <a:pt x="725285" y="0"/>
                  </a:lnTo>
                  <a:close/>
                </a:path>
              </a:pathLst>
            </a:custGeom>
            <a:solidFill>
              <a:srgbClr val="C7165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5" name="ZoneTexte 24">
            <a:extLst>
              <a:ext uri="{FF2B5EF4-FFF2-40B4-BE49-F238E27FC236}">
                <a16:creationId xmlns:a16="http://schemas.microsoft.com/office/drawing/2014/main" id="{3458DF07-8870-43E1-8177-47061A29B9EF}"/>
              </a:ext>
            </a:extLst>
          </p:cNvPr>
          <p:cNvSpPr txBox="1"/>
          <p:nvPr/>
        </p:nvSpPr>
        <p:spPr>
          <a:xfrm>
            <a:off x="722923" y="1705666"/>
            <a:ext cx="48328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La classification est </a:t>
            </a: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1A707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l’outil central qui détermine statutairement les catégories de salariés</a:t>
            </a: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C71652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et </a:t>
            </a:r>
            <a:r>
              <a:rPr kumimoji="0" lang="fr-FR" sz="1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sur lequel </a:t>
            </a: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1A707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s’appuient de nombreuses dispositions conventionnelles </a:t>
            </a: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parmi lesquelles 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rgbClr val="C7165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Délais de période d’essai ou de préavis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rgbClr val="C7165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Le montant des indemnités de départ à la retraite ou de licenciement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rgbClr val="C7165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Les modalités relatives au temps de travail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rgbClr val="C7165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Certaines cotisations sociales obligatoires ou complémentaires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rgbClr val="C7165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Les élections professionnelles (les collèges électoraux)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rgbClr val="C7165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Les minima salariaux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D2DAEF07-3578-48E7-B59D-4C8C19C0450C}"/>
              </a:ext>
            </a:extLst>
          </p:cNvPr>
          <p:cNvSpPr txBox="1"/>
          <p:nvPr/>
        </p:nvSpPr>
        <p:spPr>
          <a:xfrm>
            <a:off x="6467555" y="4148361"/>
            <a:ext cx="498313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C71652"/>
                  </a:solidFill>
                </a:uFill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Le nouveau classement résulte </a:t>
            </a: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1A7079"/>
                </a:solidFill>
                <a:effectLst/>
                <a:uLnTx/>
                <a:uFill>
                  <a:solidFill>
                    <a:srgbClr val="C71652"/>
                  </a:solidFill>
                </a:uFill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d’un ensemble de critères </a:t>
            </a: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C71652"/>
                  </a:solidFill>
                </a:uFill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qui, combinés entre eux</a:t>
            </a:r>
            <a:r>
              <a:rPr kumimoji="0" lang="fr-FR" sz="1000" i="0" u="none" strike="noStrike" kern="1200" cap="none" spc="0" normalizeH="0" baseline="0" noProof="0" dirty="0">
                <a:ln>
                  <a:noFill/>
                </a:ln>
                <a:effectLst/>
                <a:uLnTx/>
                <a:uFill>
                  <a:solidFill>
                    <a:srgbClr val="C71652"/>
                  </a:solidFill>
                </a:uFill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,</a:t>
            </a: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C71652"/>
                </a:solidFill>
                <a:effectLst/>
                <a:uLnTx/>
                <a:uFill>
                  <a:solidFill>
                    <a:srgbClr val="C71652"/>
                  </a:solidFill>
                </a:uFill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1A7079"/>
                </a:solidFill>
                <a:effectLst/>
                <a:uLnTx/>
                <a:uFill>
                  <a:solidFill>
                    <a:srgbClr val="C71652"/>
                  </a:solidFill>
                </a:uFill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permettent de définir le positionnement </a:t>
            </a: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C71652"/>
                  </a:solidFill>
                </a:uFill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de l’emploi dans l’entreprise.</a:t>
            </a: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1A7079"/>
                </a:solidFill>
                <a:effectLst/>
                <a:uLnTx/>
                <a:uFill>
                  <a:solidFill>
                    <a:srgbClr val="C71652"/>
                  </a:solidFill>
                </a:uFill>
                <a:latin typeface="Trebuchet MS" panose="020B0603020202020204" pitchFamily="34" charset="0"/>
                <a:ea typeface="+mn-ea"/>
                <a:cs typeface="Times New Roman" panose="02020603050405020304" pitchFamily="18" charset="0"/>
                <a:sym typeface="Wingdings" panose="05000000000000000000" pitchFamily="2" charset="2"/>
              </a:rPr>
              <a:t> Le classement</a:t>
            </a:r>
            <a:endParaRPr kumimoji="0" lang="fr-FR" sz="1000" b="1" i="0" u="none" strike="noStrike" kern="1200" cap="none" spc="0" normalizeH="0" baseline="0" noProof="0" dirty="0">
              <a:ln>
                <a:noFill/>
              </a:ln>
              <a:solidFill>
                <a:srgbClr val="1A7079"/>
              </a:solidFill>
              <a:effectLst/>
              <a:uLnTx/>
              <a:uFill>
                <a:solidFill>
                  <a:srgbClr val="C71652"/>
                </a:solidFill>
              </a:uFill>
              <a:latin typeface="Trebuchet MS" panose="020B060302020202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C71652"/>
                  </a:solidFill>
                </a:uFill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La méthode de classification comprend à </a:t>
            </a: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1A7079"/>
                </a:solidFill>
                <a:effectLst/>
                <a:uLnTx/>
                <a:uFill>
                  <a:solidFill>
                    <a:srgbClr val="C71652"/>
                  </a:solidFill>
                </a:uFill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3 critères transversaux :</a:t>
            </a: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C71652"/>
                  </a:solidFill>
                </a:uFill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C71652"/>
                </a:solidFill>
                <a:effectLst/>
                <a:uLnTx/>
                <a:uFill>
                  <a:solidFill>
                    <a:srgbClr val="C71652"/>
                  </a:solidFill>
                </a:uFill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Technicité</a:t>
            </a: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>
                <a:solidFill>
                  <a:srgbClr val="C71652"/>
                </a:solidFill>
              </a:uFill>
              <a:latin typeface="Trebuchet MS" panose="020B0603020202020204" pitchFamily="34" charset="0"/>
              <a:ea typeface="+mn-ea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1A7079"/>
                </a:solidFill>
                <a:effectLst/>
                <a:uLnTx/>
                <a:uFill>
                  <a:solidFill>
                    <a:srgbClr val="C71652"/>
                  </a:solidFill>
                </a:uFill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Responsabilité</a:t>
            </a: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>
                <a:solidFill>
                  <a:srgbClr val="C71652"/>
                </a:solidFill>
              </a:uFill>
              <a:latin typeface="Trebuchet MS" panose="020B0603020202020204" pitchFamily="34" charset="0"/>
              <a:ea typeface="+mn-ea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F99C05"/>
                </a:solidFill>
                <a:effectLst/>
                <a:uLnTx/>
                <a:uFill>
                  <a:solidFill>
                    <a:srgbClr val="C71652"/>
                  </a:solidFill>
                </a:uFill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Autonomie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>
                <a:solidFill>
                  <a:srgbClr val="C71652"/>
                </a:solidFill>
              </a:uFill>
              <a:latin typeface="Trebuchet MS" panose="020B060302020202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C71652"/>
                  </a:solidFill>
                </a:uFill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En fonction des spécificités et des exigences attachées à l’emplo</a:t>
            </a:r>
            <a:r>
              <a:rPr kumimoji="0" lang="fr-FR" sz="1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C71652"/>
                  </a:solidFill>
                </a:uFill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i, </a:t>
            </a: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1A7079"/>
                </a:solidFill>
                <a:effectLst/>
                <a:uLnTx/>
                <a:uFill>
                  <a:solidFill>
                    <a:srgbClr val="C71652"/>
                  </a:solidFill>
                </a:uFill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l’entreprise doit déterminer pour chaque critère classant un degré d’exigence de 1 à 7.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lang="fr-FR" sz="1000" b="1" dirty="0">
              <a:solidFill>
                <a:srgbClr val="1A7079"/>
              </a:solidFill>
              <a:uFill>
                <a:solidFill>
                  <a:srgbClr val="C71652"/>
                </a:solidFill>
              </a:uFill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lang="fr-FR" sz="1000" b="1" dirty="0">
                <a:solidFill>
                  <a:srgbClr val="C71652"/>
                </a:solidFill>
                <a:uFill>
                  <a:solidFill>
                    <a:srgbClr val="C71652"/>
                  </a:solidFill>
                </a:uFill>
                <a:latin typeface="Trebuchet MS" panose="020B0603020202020204" pitchFamily="34" charset="0"/>
                <a:cs typeface="Times New Roman" panose="02020603050405020304" pitchFamily="18" charset="0"/>
              </a:rPr>
              <a:t>La</a:t>
            </a: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C71652"/>
                </a:solidFill>
                <a:effectLst/>
                <a:uLnTx/>
                <a:uFill>
                  <a:solidFill>
                    <a:srgbClr val="C71652"/>
                  </a:solidFill>
                </a:uFill>
                <a:latin typeface="Trebuchet MS" panose="020B0603020202020204" pitchFamily="34" charset="0"/>
                <a:ea typeface="+mn-ea"/>
                <a:cs typeface="Times New Roman" panose="02020603050405020304" pitchFamily="18" charset="0"/>
              </a:rPr>
              <a:t> pesée, somme des points obtenue pour chaque critère, détermine le niveau de classement et le statut dans la nouvelle grille de classification.</a:t>
            </a: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>
                <a:solidFill>
                  <a:srgbClr val="C71652"/>
                </a:solidFill>
              </a:uFill>
              <a:latin typeface="Trebuchet MS" panose="020B0603020202020204" pitchFamily="34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55" name="Groupe 54">
            <a:extLst>
              <a:ext uri="{FF2B5EF4-FFF2-40B4-BE49-F238E27FC236}">
                <a16:creationId xmlns:a16="http://schemas.microsoft.com/office/drawing/2014/main" id="{65C62D19-210D-46DB-819A-29FE8C560046}"/>
              </a:ext>
            </a:extLst>
          </p:cNvPr>
          <p:cNvGrpSpPr/>
          <p:nvPr/>
        </p:nvGrpSpPr>
        <p:grpSpPr>
          <a:xfrm>
            <a:off x="550874" y="3624935"/>
            <a:ext cx="5147694" cy="2708434"/>
            <a:chOff x="0" y="1472043"/>
            <a:chExt cx="3150704" cy="3132803"/>
          </a:xfrm>
        </p:grpSpPr>
        <p:sp>
          <p:nvSpPr>
            <p:cNvPr id="56" name="Rectangle: Rounded Corners 6">
              <a:extLst>
                <a:ext uri="{FF2B5EF4-FFF2-40B4-BE49-F238E27FC236}">
                  <a16:creationId xmlns:a16="http://schemas.microsoft.com/office/drawing/2014/main" id="{73315F11-B479-46D8-B745-0C0BD108AF7A}"/>
                </a:ext>
              </a:extLst>
            </p:cNvPr>
            <p:cNvSpPr/>
            <p:nvPr/>
          </p:nvSpPr>
          <p:spPr>
            <a:xfrm>
              <a:off x="0" y="1472043"/>
              <a:ext cx="3150704" cy="3132803"/>
            </a:xfrm>
            <a:prstGeom prst="roundRect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>
              <a:outerShdw blurRad="241300" dist="1524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7" name="Freeform: Shape 45">
              <a:extLst>
                <a:ext uri="{FF2B5EF4-FFF2-40B4-BE49-F238E27FC236}">
                  <a16:creationId xmlns:a16="http://schemas.microsoft.com/office/drawing/2014/main" id="{4EA6E460-8140-45CB-ABDA-6540FEFE369B}"/>
                </a:ext>
              </a:extLst>
            </p:cNvPr>
            <p:cNvSpPr/>
            <p:nvPr/>
          </p:nvSpPr>
          <p:spPr>
            <a:xfrm>
              <a:off x="2805736" y="3800479"/>
              <a:ext cx="344968" cy="804367"/>
            </a:xfrm>
            <a:custGeom>
              <a:avLst/>
              <a:gdLst>
                <a:gd name="connsiteX0" fmla="*/ 725285 w 725285"/>
                <a:gd name="connsiteY0" fmla="*/ 0 h 723329"/>
                <a:gd name="connsiteX1" fmla="*/ 725285 w 725285"/>
                <a:gd name="connsiteY1" fmla="*/ 408784 h 723329"/>
                <a:gd name="connsiteX2" fmla="*/ 410740 w 725285"/>
                <a:gd name="connsiteY2" fmla="*/ 723329 h 723329"/>
                <a:gd name="connsiteX3" fmla="*/ 0 w 725285"/>
                <a:gd name="connsiteY3" fmla="*/ 723329 h 723329"/>
                <a:gd name="connsiteX4" fmla="*/ 6986 w 725285"/>
                <a:gd name="connsiteY4" fmla="*/ 677552 h 723329"/>
                <a:gd name="connsiteX5" fmla="*/ 677200 w 725285"/>
                <a:gd name="connsiteY5" fmla="*/ 7338 h 723329"/>
                <a:gd name="connsiteX6" fmla="*/ 725285 w 725285"/>
                <a:gd name="connsiteY6" fmla="*/ 0 h 723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25285" h="723329">
                  <a:moveTo>
                    <a:pt x="725285" y="0"/>
                  </a:moveTo>
                  <a:lnTo>
                    <a:pt x="725285" y="408784"/>
                  </a:lnTo>
                  <a:cubicBezTo>
                    <a:pt x="725285" y="582502"/>
                    <a:pt x="584458" y="723329"/>
                    <a:pt x="410740" y="723329"/>
                  </a:cubicBezTo>
                  <a:lnTo>
                    <a:pt x="0" y="723329"/>
                  </a:lnTo>
                  <a:lnTo>
                    <a:pt x="6986" y="677552"/>
                  </a:lnTo>
                  <a:cubicBezTo>
                    <a:pt x="75826" y="341144"/>
                    <a:pt x="340792" y="76178"/>
                    <a:pt x="677200" y="7338"/>
                  </a:cubicBezTo>
                  <a:lnTo>
                    <a:pt x="725285" y="0"/>
                  </a:lnTo>
                  <a:close/>
                </a:path>
              </a:pathLst>
            </a:custGeom>
            <a:solidFill>
              <a:srgbClr val="C7165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8" name="ZoneTexte 57">
            <a:extLst>
              <a:ext uri="{FF2B5EF4-FFF2-40B4-BE49-F238E27FC236}">
                <a16:creationId xmlns:a16="http://schemas.microsoft.com/office/drawing/2014/main" id="{36242A89-E8B3-43FC-B940-C961D654F7C2}"/>
              </a:ext>
            </a:extLst>
          </p:cNvPr>
          <p:cNvSpPr txBox="1"/>
          <p:nvPr/>
        </p:nvSpPr>
        <p:spPr>
          <a:xfrm>
            <a:off x="722923" y="3725680"/>
            <a:ext cx="474622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L’ancienne classification présentait une obsolescence dans les intitulés et les réalités mêmes des métiers voire une certaine rigidité. Il </a:t>
            </a: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1A707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fallait donc repenser le système de classification pour le rendre plus adaptable, plus souple et plus proche de la réalité des métiers exercés au sein des entreprises</a:t>
            </a: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 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rgbClr val="C7165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C71652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Faciliter la classification des emplois </a:t>
            </a: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1A707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dans l'entreprise en tenant compte de la diversité des emplois et des entreprises</a:t>
            </a: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rgbClr val="C7165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C71652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Garantir la plus grande équité </a:t>
            </a: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1A707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dans le classement des emplois</a:t>
            </a: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, grâce à une pesée des emplois qui s'opère sur la base de critères communs à tous les emplois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rgbClr val="C7165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C71652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Permettre une application souple </a:t>
            </a: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1A707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en fonction des organisations et des situations </a:t>
            </a: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réelles et </a:t>
            </a: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C71652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assurer une fiabilité de classement des emplois </a:t>
            </a: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afin de </a:t>
            </a: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1A707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respecter les </a:t>
            </a: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C71652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principes d'égalité de traitement et d'égalité professionnelle </a:t>
            </a: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1A707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entre les femmes et les hommes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rgbClr val="C7165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C71652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Favoriser la prise en compte de l’évolution des emplois</a:t>
            </a: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, de la mobilité et de la promotion professionnelle</a:t>
            </a:r>
          </a:p>
        </p:txBody>
      </p:sp>
      <p:sp>
        <p:nvSpPr>
          <p:cNvPr id="61" name="Title 1">
            <a:extLst>
              <a:ext uri="{FF2B5EF4-FFF2-40B4-BE49-F238E27FC236}">
                <a16:creationId xmlns:a16="http://schemas.microsoft.com/office/drawing/2014/main" id="{4B115325-3E9E-4779-96A9-3C504741092A}"/>
              </a:ext>
            </a:extLst>
          </p:cNvPr>
          <p:cNvSpPr txBox="1">
            <a:spLocks/>
          </p:cNvSpPr>
          <p:nvPr/>
        </p:nvSpPr>
        <p:spPr>
          <a:xfrm>
            <a:off x="244915" y="3319135"/>
            <a:ext cx="1336236" cy="45203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1">
                <a:ln>
                  <a:noFill/>
                </a:ln>
                <a:solidFill>
                  <a:srgbClr val="1A7079"/>
                </a:solidFill>
                <a:effectLst/>
                <a:uLnTx/>
                <a:uFillTx/>
                <a:latin typeface="Trebuchet MS" panose="020B0603020202020204" pitchFamily="34" charset="0"/>
                <a:ea typeface="+mj-ea"/>
                <a:cs typeface="+mj-cs"/>
              </a:rPr>
              <a:t>Pourquoi ?</a:t>
            </a:r>
          </a:p>
        </p:txBody>
      </p:sp>
      <p:sp>
        <p:nvSpPr>
          <p:cNvPr id="89" name="Title 1">
            <a:extLst>
              <a:ext uri="{FF2B5EF4-FFF2-40B4-BE49-F238E27FC236}">
                <a16:creationId xmlns:a16="http://schemas.microsoft.com/office/drawing/2014/main" id="{F7B292F1-0B95-44F3-A0B7-BC440A483FF0}"/>
              </a:ext>
            </a:extLst>
          </p:cNvPr>
          <p:cNvSpPr txBox="1">
            <a:spLocks/>
          </p:cNvSpPr>
          <p:nvPr/>
        </p:nvSpPr>
        <p:spPr>
          <a:xfrm>
            <a:off x="158964" y="620677"/>
            <a:ext cx="2022037" cy="30799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1">
                <a:ln>
                  <a:noFill/>
                </a:ln>
                <a:solidFill>
                  <a:srgbClr val="1A7079"/>
                </a:solidFill>
                <a:effectLst/>
                <a:uLnTx/>
                <a:uFillTx/>
                <a:latin typeface="Trebuchet MS" panose="020B0603020202020204" pitchFamily="34" charset="0"/>
                <a:ea typeface="+mj-ea"/>
                <a:cs typeface="+mj-cs"/>
              </a:rPr>
              <a:t>C’est quoi ?</a:t>
            </a:r>
          </a:p>
        </p:txBody>
      </p:sp>
      <p:sp>
        <p:nvSpPr>
          <p:cNvPr id="92" name="Title 1">
            <a:extLst>
              <a:ext uri="{FF2B5EF4-FFF2-40B4-BE49-F238E27FC236}">
                <a16:creationId xmlns:a16="http://schemas.microsoft.com/office/drawing/2014/main" id="{BE840747-5358-434A-85DF-6D6024746E22}"/>
              </a:ext>
            </a:extLst>
          </p:cNvPr>
          <p:cNvSpPr txBox="1">
            <a:spLocks/>
          </p:cNvSpPr>
          <p:nvPr/>
        </p:nvSpPr>
        <p:spPr>
          <a:xfrm>
            <a:off x="6220783" y="620495"/>
            <a:ext cx="5281116" cy="45203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1">
                <a:ln>
                  <a:noFill/>
                </a:ln>
                <a:solidFill>
                  <a:srgbClr val="1A7079"/>
                </a:solidFill>
                <a:effectLst/>
                <a:uLnTx/>
                <a:uFillTx/>
                <a:latin typeface="Trebuchet MS" panose="020B0603020202020204" pitchFamily="34" charset="0"/>
                <a:ea typeface="+mj-ea"/>
                <a:cs typeface="+mj-cs"/>
              </a:rPr>
              <a:t>Un processus de classification </a:t>
            </a:r>
            <a:r>
              <a:rPr lang="fr-FR" sz="1600" noProof="1">
                <a:solidFill>
                  <a:srgbClr val="1A7079"/>
                </a:solidFill>
                <a:latin typeface="Trebuchet MS" panose="020B0603020202020204" pitchFamily="34" charset="0"/>
              </a:rPr>
              <a:t>en </a:t>
            </a:r>
            <a:r>
              <a:rPr kumimoji="0" lang="fr-FR" sz="1600" b="1" i="0" u="none" strike="noStrike" kern="1200" cap="none" spc="0" normalizeH="0" baseline="0" noProof="1">
                <a:ln>
                  <a:noFill/>
                </a:ln>
                <a:solidFill>
                  <a:srgbClr val="1A7079"/>
                </a:solidFill>
                <a:effectLst/>
                <a:uLnTx/>
                <a:uFillTx/>
                <a:latin typeface="Trebuchet MS" panose="020B0603020202020204" pitchFamily="34" charset="0"/>
                <a:ea typeface="+mj-ea"/>
                <a:cs typeface="+mj-cs"/>
              </a:rPr>
              <a:t>3 étapes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C177D644-9FD8-4E87-ACFB-378A28AB2A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10835" y="1019563"/>
            <a:ext cx="5326247" cy="2595032"/>
          </a:xfrm>
          <a:prstGeom prst="rect">
            <a:avLst/>
          </a:prstGeom>
        </p:spPr>
      </p:pic>
      <p:sp>
        <p:nvSpPr>
          <p:cNvPr id="100" name="Title 1">
            <a:extLst>
              <a:ext uri="{FF2B5EF4-FFF2-40B4-BE49-F238E27FC236}">
                <a16:creationId xmlns:a16="http://schemas.microsoft.com/office/drawing/2014/main" id="{575C4D81-38C2-4292-AA3C-7C4881F63CAA}"/>
              </a:ext>
            </a:extLst>
          </p:cNvPr>
          <p:cNvSpPr txBox="1">
            <a:spLocks/>
          </p:cNvSpPr>
          <p:nvPr/>
        </p:nvSpPr>
        <p:spPr>
          <a:xfrm>
            <a:off x="6220783" y="3844316"/>
            <a:ext cx="5281116" cy="45203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1">
                <a:ln>
                  <a:noFill/>
                </a:ln>
                <a:solidFill>
                  <a:srgbClr val="1A7079"/>
                </a:solidFill>
                <a:effectLst/>
                <a:uLnTx/>
                <a:uFillTx/>
                <a:latin typeface="Trebuchet MS" panose="020B0603020202020204" pitchFamily="34" charset="0"/>
                <a:ea typeface="+mj-ea"/>
                <a:cs typeface="+mj-cs"/>
              </a:rPr>
              <a:t>En synthèse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C111A72F-BAB7-49BD-8B5C-28DB0528FF7E}"/>
              </a:ext>
            </a:extLst>
          </p:cNvPr>
          <p:cNvSpPr txBox="1"/>
          <p:nvPr/>
        </p:nvSpPr>
        <p:spPr>
          <a:xfrm>
            <a:off x="2554842" y="6338413"/>
            <a:ext cx="7334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Document validé par les partenaires sociaux et la CPPNI de la Branche et accessible sur </a:t>
            </a:r>
            <a:r>
              <a:rPr kumimoji="0" lang="fr-FR" sz="1000" b="0" i="1" u="none" strike="noStrike" kern="1200" cap="none" spc="0" normalizeH="0" baseline="0" noProof="0" dirty="0">
                <a:ln>
                  <a:noFill/>
                </a:ln>
                <a:solidFill>
                  <a:srgbClr val="F99C05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www.branche-dmt.fr</a:t>
            </a:r>
          </a:p>
        </p:txBody>
      </p:sp>
      <p:pic>
        <p:nvPicPr>
          <p:cNvPr id="28" name="Graphique 27" descr="Marketing">
            <a:extLst>
              <a:ext uri="{FF2B5EF4-FFF2-40B4-BE49-F238E27FC236}">
                <a16:creationId xmlns:a16="http://schemas.microsoft.com/office/drawing/2014/main" id="{221FC41F-9E49-4DB4-B1C8-99F7D65E0D9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163219" y="83262"/>
            <a:ext cx="541125" cy="54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535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Image 52">
            <a:extLst>
              <a:ext uri="{FF2B5EF4-FFF2-40B4-BE49-F238E27FC236}">
                <a16:creationId xmlns:a16="http://schemas.microsoft.com/office/drawing/2014/main" id="{B60C6EE2-5264-4867-8E7D-11C86FACA64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244" t="8505" r="9311" b="4704"/>
          <a:stretch/>
        </p:blipFill>
        <p:spPr>
          <a:xfrm>
            <a:off x="11397577" y="4497532"/>
            <a:ext cx="497380" cy="1923268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B8EADAAF-DD7C-4F38-98FA-D2146E581F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874" y="6562253"/>
            <a:ext cx="5506168" cy="96924"/>
          </a:xfrm>
          <a:prstGeom prst="rect">
            <a:avLst/>
          </a:prstGeom>
        </p:spPr>
      </p:pic>
      <p:sp>
        <p:nvSpPr>
          <p:cNvPr id="13" name="Freeform: Shape 46">
            <a:extLst>
              <a:ext uri="{FF2B5EF4-FFF2-40B4-BE49-F238E27FC236}">
                <a16:creationId xmlns:a16="http://schemas.microsoft.com/office/drawing/2014/main" id="{7C2BFFEC-4166-4EEF-99A8-FDD423BBB633}"/>
              </a:ext>
            </a:extLst>
          </p:cNvPr>
          <p:cNvSpPr/>
          <p:nvPr/>
        </p:nvSpPr>
        <p:spPr>
          <a:xfrm rot="16200000">
            <a:off x="11641128" y="6265570"/>
            <a:ext cx="391908" cy="391909"/>
          </a:xfrm>
          <a:custGeom>
            <a:avLst/>
            <a:gdLst>
              <a:gd name="connsiteX0" fmla="*/ 0 w 720670"/>
              <a:gd name="connsiteY0" fmla="*/ 0 h 722625"/>
              <a:gd name="connsiteX1" fmla="*/ 43470 w 720670"/>
              <a:gd name="connsiteY1" fmla="*/ 6634 h 722625"/>
              <a:gd name="connsiteX2" fmla="*/ 713684 w 720670"/>
              <a:gd name="connsiteY2" fmla="*/ 676848 h 722625"/>
              <a:gd name="connsiteX3" fmla="*/ 720670 w 720670"/>
              <a:gd name="connsiteY3" fmla="*/ 722625 h 722625"/>
              <a:gd name="connsiteX4" fmla="*/ 314545 w 720670"/>
              <a:gd name="connsiteY4" fmla="*/ 722625 h 722625"/>
              <a:gd name="connsiteX5" fmla="*/ 0 w 720670"/>
              <a:gd name="connsiteY5" fmla="*/ 408080 h 722625"/>
              <a:gd name="connsiteX6" fmla="*/ 0 w 720670"/>
              <a:gd name="connsiteY6" fmla="*/ 0 h 722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0670" h="722625">
                <a:moveTo>
                  <a:pt x="0" y="0"/>
                </a:moveTo>
                <a:lnTo>
                  <a:pt x="43470" y="6634"/>
                </a:lnTo>
                <a:cubicBezTo>
                  <a:pt x="379879" y="75474"/>
                  <a:pt x="644845" y="340440"/>
                  <a:pt x="713684" y="676848"/>
                </a:cubicBezTo>
                <a:lnTo>
                  <a:pt x="720670" y="722625"/>
                </a:lnTo>
                <a:lnTo>
                  <a:pt x="314545" y="722625"/>
                </a:lnTo>
                <a:cubicBezTo>
                  <a:pt x="140827" y="722625"/>
                  <a:pt x="0" y="581798"/>
                  <a:pt x="0" y="408080"/>
                </a:cubicBezTo>
                <a:lnTo>
                  <a:pt x="0" y="0"/>
                </a:lnTo>
                <a:close/>
              </a:path>
            </a:pathLst>
          </a:custGeom>
          <a:solidFill>
            <a:srgbClr val="1A707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2E73D097-12D0-465C-973A-AF7E845420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7043" y="6566675"/>
            <a:ext cx="5364084" cy="92500"/>
          </a:xfrm>
          <a:prstGeom prst="rect">
            <a:avLst/>
          </a:prstGeom>
        </p:spPr>
      </p:pic>
      <p:sp>
        <p:nvSpPr>
          <p:cNvPr id="19" name="Freeform: Shape 46">
            <a:extLst>
              <a:ext uri="{FF2B5EF4-FFF2-40B4-BE49-F238E27FC236}">
                <a16:creationId xmlns:a16="http://schemas.microsoft.com/office/drawing/2014/main" id="{B9343568-02BA-4A15-97E3-312F14DCCC3A}"/>
              </a:ext>
            </a:extLst>
          </p:cNvPr>
          <p:cNvSpPr/>
          <p:nvPr/>
        </p:nvSpPr>
        <p:spPr>
          <a:xfrm rot="5400000" flipH="1">
            <a:off x="158965" y="6265570"/>
            <a:ext cx="391908" cy="391909"/>
          </a:xfrm>
          <a:custGeom>
            <a:avLst/>
            <a:gdLst>
              <a:gd name="connsiteX0" fmla="*/ 0 w 720670"/>
              <a:gd name="connsiteY0" fmla="*/ 0 h 722625"/>
              <a:gd name="connsiteX1" fmla="*/ 43470 w 720670"/>
              <a:gd name="connsiteY1" fmla="*/ 6634 h 722625"/>
              <a:gd name="connsiteX2" fmla="*/ 713684 w 720670"/>
              <a:gd name="connsiteY2" fmla="*/ 676848 h 722625"/>
              <a:gd name="connsiteX3" fmla="*/ 720670 w 720670"/>
              <a:gd name="connsiteY3" fmla="*/ 722625 h 722625"/>
              <a:gd name="connsiteX4" fmla="*/ 314545 w 720670"/>
              <a:gd name="connsiteY4" fmla="*/ 722625 h 722625"/>
              <a:gd name="connsiteX5" fmla="*/ 0 w 720670"/>
              <a:gd name="connsiteY5" fmla="*/ 408080 h 722625"/>
              <a:gd name="connsiteX6" fmla="*/ 0 w 720670"/>
              <a:gd name="connsiteY6" fmla="*/ 0 h 722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0670" h="722625">
                <a:moveTo>
                  <a:pt x="0" y="0"/>
                </a:moveTo>
                <a:lnTo>
                  <a:pt x="43470" y="6634"/>
                </a:lnTo>
                <a:cubicBezTo>
                  <a:pt x="379879" y="75474"/>
                  <a:pt x="644845" y="340440"/>
                  <a:pt x="713684" y="676848"/>
                </a:cubicBezTo>
                <a:lnTo>
                  <a:pt x="720670" y="722625"/>
                </a:lnTo>
                <a:lnTo>
                  <a:pt x="314545" y="722625"/>
                </a:lnTo>
                <a:cubicBezTo>
                  <a:pt x="140827" y="722625"/>
                  <a:pt x="0" y="581798"/>
                  <a:pt x="0" y="408080"/>
                </a:cubicBezTo>
                <a:lnTo>
                  <a:pt x="0" y="0"/>
                </a:lnTo>
                <a:close/>
              </a:path>
            </a:pathLst>
          </a:custGeom>
          <a:solidFill>
            <a:srgbClr val="1A707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5" name="Groupe 54">
            <a:extLst>
              <a:ext uri="{FF2B5EF4-FFF2-40B4-BE49-F238E27FC236}">
                <a16:creationId xmlns:a16="http://schemas.microsoft.com/office/drawing/2014/main" id="{65C62D19-210D-46DB-819A-29FE8C560046}"/>
              </a:ext>
            </a:extLst>
          </p:cNvPr>
          <p:cNvGrpSpPr/>
          <p:nvPr/>
        </p:nvGrpSpPr>
        <p:grpSpPr>
          <a:xfrm>
            <a:off x="9050441" y="2123767"/>
            <a:ext cx="2590686" cy="1775439"/>
            <a:chOff x="0" y="1472043"/>
            <a:chExt cx="3150704" cy="3132803"/>
          </a:xfrm>
        </p:grpSpPr>
        <p:sp>
          <p:nvSpPr>
            <p:cNvPr id="56" name="Rectangle: Rounded Corners 6">
              <a:extLst>
                <a:ext uri="{FF2B5EF4-FFF2-40B4-BE49-F238E27FC236}">
                  <a16:creationId xmlns:a16="http://schemas.microsoft.com/office/drawing/2014/main" id="{73315F11-B479-46D8-B745-0C0BD108AF7A}"/>
                </a:ext>
              </a:extLst>
            </p:cNvPr>
            <p:cNvSpPr/>
            <p:nvPr/>
          </p:nvSpPr>
          <p:spPr>
            <a:xfrm>
              <a:off x="0" y="1472043"/>
              <a:ext cx="3150704" cy="3132803"/>
            </a:xfrm>
            <a:prstGeom prst="roundRect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>
              <a:outerShdw blurRad="241300" dist="1524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7" name="Freeform: Shape 45">
              <a:extLst>
                <a:ext uri="{FF2B5EF4-FFF2-40B4-BE49-F238E27FC236}">
                  <a16:creationId xmlns:a16="http://schemas.microsoft.com/office/drawing/2014/main" id="{4EA6E460-8140-45CB-ABDA-6540FEFE369B}"/>
                </a:ext>
              </a:extLst>
            </p:cNvPr>
            <p:cNvSpPr/>
            <p:nvPr/>
          </p:nvSpPr>
          <p:spPr>
            <a:xfrm>
              <a:off x="2805736" y="3800479"/>
              <a:ext cx="344968" cy="804367"/>
            </a:xfrm>
            <a:custGeom>
              <a:avLst/>
              <a:gdLst>
                <a:gd name="connsiteX0" fmla="*/ 725285 w 725285"/>
                <a:gd name="connsiteY0" fmla="*/ 0 h 723329"/>
                <a:gd name="connsiteX1" fmla="*/ 725285 w 725285"/>
                <a:gd name="connsiteY1" fmla="*/ 408784 h 723329"/>
                <a:gd name="connsiteX2" fmla="*/ 410740 w 725285"/>
                <a:gd name="connsiteY2" fmla="*/ 723329 h 723329"/>
                <a:gd name="connsiteX3" fmla="*/ 0 w 725285"/>
                <a:gd name="connsiteY3" fmla="*/ 723329 h 723329"/>
                <a:gd name="connsiteX4" fmla="*/ 6986 w 725285"/>
                <a:gd name="connsiteY4" fmla="*/ 677552 h 723329"/>
                <a:gd name="connsiteX5" fmla="*/ 677200 w 725285"/>
                <a:gd name="connsiteY5" fmla="*/ 7338 h 723329"/>
                <a:gd name="connsiteX6" fmla="*/ 725285 w 725285"/>
                <a:gd name="connsiteY6" fmla="*/ 0 h 723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25285" h="723329">
                  <a:moveTo>
                    <a:pt x="725285" y="0"/>
                  </a:moveTo>
                  <a:lnTo>
                    <a:pt x="725285" y="408784"/>
                  </a:lnTo>
                  <a:cubicBezTo>
                    <a:pt x="725285" y="582502"/>
                    <a:pt x="584458" y="723329"/>
                    <a:pt x="410740" y="723329"/>
                  </a:cubicBezTo>
                  <a:lnTo>
                    <a:pt x="0" y="723329"/>
                  </a:lnTo>
                  <a:lnTo>
                    <a:pt x="6986" y="677552"/>
                  </a:lnTo>
                  <a:cubicBezTo>
                    <a:pt x="75826" y="341144"/>
                    <a:pt x="340792" y="76178"/>
                    <a:pt x="677200" y="7338"/>
                  </a:cubicBezTo>
                  <a:lnTo>
                    <a:pt x="725285" y="0"/>
                  </a:lnTo>
                  <a:close/>
                </a:path>
              </a:pathLst>
            </a:custGeom>
            <a:solidFill>
              <a:srgbClr val="C7165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8" name="ZoneTexte 57">
            <a:extLst>
              <a:ext uri="{FF2B5EF4-FFF2-40B4-BE49-F238E27FC236}">
                <a16:creationId xmlns:a16="http://schemas.microsoft.com/office/drawing/2014/main" id="{36242A89-E8B3-43FC-B940-C961D654F7C2}"/>
              </a:ext>
            </a:extLst>
          </p:cNvPr>
          <p:cNvSpPr txBox="1"/>
          <p:nvPr/>
        </p:nvSpPr>
        <p:spPr>
          <a:xfrm>
            <a:off x="9177417" y="2211798"/>
            <a:ext cx="241080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Chaque critère classant </a:t>
            </a: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1A707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comporte 7 degrés d’exigence permettant de hiérarchiser les emplois </a:t>
            </a: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: le degré 1 correspondant au degré le moins élevé et le degré 7 au plus élevé.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Les signataires de l’accord ont porté une attention particulière aux définitions et à la rédaction des critères </a:t>
            </a:r>
            <a:r>
              <a:rPr lang="fr-FR" sz="1000" dirty="0">
                <a:solidFill>
                  <a:prstClr val="black"/>
                </a:solidFill>
                <a:latin typeface="Trebuchet MS" panose="020B0603020202020204" pitchFamily="34" charset="0"/>
              </a:rPr>
              <a:t>et de </a:t>
            </a: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leurs degrés d'appréciation.</a:t>
            </a:r>
          </a:p>
        </p:txBody>
      </p:sp>
      <p:sp>
        <p:nvSpPr>
          <p:cNvPr id="61" name="Title 1">
            <a:extLst>
              <a:ext uri="{FF2B5EF4-FFF2-40B4-BE49-F238E27FC236}">
                <a16:creationId xmlns:a16="http://schemas.microsoft.com/office/drawing/2014/main" id="{4B115325-3E9E-4779-96A9-3C504741092A}"/>
              </a:ext>
            </a:extLst>
          </p:cNvPr>
          <p:cNvSpPr txBox="1">
            <a:spLocks/>
          </p:cNvSpPr>
          <p:nvPr/>
        </p:nvSpPr>
        <p:spPr>
          <a:xfrm>
            <a:off x="9020237" y="1762450"/>
            <a:ext cx="2590686" cy="45203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1">
                <a:ln>
                  <a:noFill/>
                </a:ln>
                <a:solidFill>
                  <a:srgbClr val="1A7079"/>
                </a:solidFill>
                <a:effectLst/>
                <a:uLnTx/>
                <a:uFillTx/>
                <a:latin typeface="Trebuchet MS" panose="020B0603020202020204" pitchFamily="34" charset="0"/>
                <a:ea typeface="+mj-ea"/>
                <a:cs typeface="+mj-cs"/>
              </a:rPr>
              <a:t>Les degrés des critères</a:t>
            </a:r>
          </a:p>
        </p:txBody>
      </p:sp>
      <p:pic>
        <p:nvPicPr>
          <p:cNvPr id="26" name="Image 25">
            <a:extLst>
              <a:ext uri="{FF2B5EF4-FFF2-40B4-BE49-F238E27FC236}">
                <a16:creationId xmlns:a16="http://schemas.microsoft.com/office/drawing/2014/main" id="{33057D84-0E60-428A-A1F6-301D71D39B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264557">
            <a:off x="3471443" y="1257806"/>
            <a:ext cx="5463688" cy="2634010"/>
          </a:xfrm>
          <a:prstGeom prst="rect">
            <a:avLst/>
          </a:prstGeom>
        </p:spPr>
      </p:pic>
      <p:sp>
        <p:nvSpPr>
          <p:cNvPr id="32" name="Title 1">
            <a:extLst>
              <a:ext uri="{FF2B5EF4-FFF2-40B4-BE49-F238E27FC236}">
                <a16:creationId xmlns:a16="http://schemas.microsoft.com/office/drawing/2014/main" id="{4DC07117-93DC-481D-8438-0816E5CC3B04}"/>
              </a:ext>
            </a:extLst>
          </p:cNvPr>
          <p:cNvSpPr txBox="1">
            <a:spLocks/>
          </p:cNvSpPr>
          <p:nvPr/>
        </p:nvSpPr>
        <p:spPr>
          <a:xfrm>
            <a:off x="80345" y="190815"/>
            <a:ext cx="8813586" cy="17253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i="0" u="none" strike="noStrike" kern="1200" cap="none" spc="0" normalizeH="0" baseline="0" noProof="1">
                <a:ln>
                  <a:noFill/>
                </a:ln>
                <a:solidFill>
                  <a:srgbClr val="1A7079"/>
                </a:solidFill>
                <a:effectLst/>
                <a:uLnTx/>
                <a:uFillTx/>
                <a:latin typeface="Ink Free" panose="03080402000500000000" pitchFamily="66" charset="0"/>
              </a:rPr>
              <a:t>LA NOUVELLE CLASSIFICATION DE LA BRANCHE DMT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75AF937D-08EA-49A9-8874-BBD7D653DD9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1554235" flipV="1">
            <a:off x="8986894" y="1222628"/>
            <a:ext cx="509981" cy="234319"/>
          </a:xfrm>
          <a:prstGeom prst="rect">
            <a:avLst/>
          </a:prstGeom>
        </p:spPr>
      </p:pic>
      <p:grpSp>
        <p:nvGrpSpPr>
          <p:cNvPr id="39" name="Groupe 38">
            <a:extLst>
              <a:ext uri="{FF2B5EF4-FFF2-40B4-BE49-F238E27FC236}">
                <a16:creationId xmlns:a16="http://schemas.microsoft.com/office/drawing/2014/main" id="{92B0F8C6-EDF8-47A3-9904-376C3AE045EC}"/>
              </a:ext>
            </a:extLst>
          </p:cNvPr>
          <p:cNvGrpSpPr/>
          <p:nvPr/>
        </p:nvGrpSpPr>
        <p:grpSpPr>
          <a:xfrm>
            <a:off x="522419" y="1280825"/>
            <a:ext cx="2754301" cy="2596766"/>
            <a:chOff x="0" y="1472043"/>
            <a:chExt cx="3150704" cy="3132803"/>
          </a:xfrm>
        </p:grpSpPr>
        <p:sp>
          <p:nvSpPr>
            <p:cNvPr id="40" name="Rectangle: Rounded Corners 6">
              <a:extLst>
                <a:ext uri="{FF2B5EF4-FFF2-40B4-BE49-F238E27FC236}">
                  <a16:creationId xmlns:a16="http://schemas.microsoft.com/office/drawing/2014/main" id="{C8DA8C2B-C656-41A7-8523-56D59687EAD3}"/>
                </a:ext>
              </a:extLst>
            </p:cNvPr>
            <p:cNvSpPr/>
            <p:nvPr/>
          </p:nvSpPr>
          <p:spPr>
            <a:xfrm>
              <a:off x="0" y="1472043"/>
              <a:ext cx="3150704" cy="3132803"/>
            </a:xfrm>
            <a:prstGeom prst="roundRect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>
              <a:outerShdw blurRad="241300" dist="1524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Freeform: Shape 45">
              <a:extLst>
                <a:ext uri="{FF2B5EF4-FFF2-40B4-BE49-F238E27FC236}">
                  <a16:creationId xmlns:a16="http://schemas.microsoft.com/office/drawing/2014/main" id="{E6636FEF-753D-4D08-8C74-C4725C5DC620}"/>
                </a:ext>
              </a:extLst>
            </p:cNvPr>
            <p:cNvSpPr/>
            <p:nvPr/>
          </p:nvSpPr>
          <p:spPr>
            <a:xfrm>
              <a:off x="2805736" y="3800479"/>
              <a:ext cx="344968" cy="804367"/>
            </a:xfrm>
            <a:custGeom>
              <a:avLst/>
              <a:gdLst>
                <a:gd name="connsiteX0" fmla="*/ 725285 w 725285"/>
                <a:gd name="connsiteY0" fmla="*/ 0 h 723329"/>
                <a:gd name="connsiteX1" fmla="*/ 725285 w 725285"/>
                <a:gd name="connsiteY1" fmla="*/ 408784 h 723329"/>
                <a:gd name="connsiteX2" fmla="*/ 410740 w 725285"/>
                <a:gd name="connsiteY2" fmla="*/ 723329 h 723329"/>
                <a:gd name="connsiteX3" fmla="*/ 0 w 725285"/>
                <a:gd name="connsiteY3" fmla="*/ 723329 h 723329"/>
                <a:gd name="connsiteX4" fmla="*/ 6986 w 725285"/>
                <a:gd name="connsiteY4" fmla="*/ 677552 h 723329"/>
                <a:gd name="connsiteX5" fmla="*/ 677200 w 725285"/>
                <a:gd name="connsiteY5" fmla="*/ 7338 h 723329"/>
                <a:gd name="connsiteX6" fmla="*/ 725285 w 725285"/>
                <a:gd name="connsiteY6" fmla="*/ 0 h 723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25285" h="723329">
                  <a:moveTo>
                    <a:pt x="725285" y="0"/>
                  </a:moveTo>
                  <a:lnTo>
                    <a:pt x="725285" y="408784"/>
                  </a:lnTo>
                  <a:cubicBezTo>
                    <a:pt x="725285" y="582502"/>
                    <a:pt x="584458" y="723329"/>
                    <a:pt x="410740" y="723329"/>
                  </a:cubicBezTo>
                  <a:lnTo>
                    <a:pt x="0" y="723329"/>
                  </a:lnTo>
                  <a:lnTo>
                    <a:pt x="6986" y="677552"/>
                  </a:lnTo>
                  <a:cubicBezTo>
                    <a:pt x="75826" y="341144"/>
                    <a:pt x="340792" y="76178"/>
                    <a:pt x="677200" y="7338"/>
                  </a:cubicBezTo>
                  <a:lnTo>
                    <a:pt x="725285" y="0"/>
                  </a:lnTo>
                  <a:close/>
                </a:path>
              </a:pathLst>
            </a:custGeom>
            <a:solidFill>
              <a:srgbClr val="C7165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2" name="ZoneTexte 41">
            <a:extLst>
              <a:ext uri="{FF2B5EF4-FFF2-40B4-BE49-F238E27FC236}">
                <a16:creationId xmlns:a16="http://schemas.microsoft.com/office/drawing/2014/main" id="{A7658308-6BDA-4BF2-B806-D4F5DD2D75B5}"/>
              </a:ext>
            </a:extLst>
          </p:cNvPr>
          <p:cNvSpPr txBox="1"/>
          <p:nvPr/>
        </p:nvSpPr>
        <p:spPr>
          <a:xfrm>
            <a:off x="663157" y="1425048"/>
            <a:ext cx="2410802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Cette nouvelle méthode de classification comporte 3 critères transversaux 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C71652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Technicité </a:t>
            </a: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qui permet de mesurer la complexité, le degré de technique, les connaissances et les pratiques associés à la tenue de l’emploi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1A707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Responsabilité</a:t>
            </a: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 qui mesure le rôle et le type de contribution associés à la tenue de l’emploi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F99C05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Autonomie </a:t>
            </a: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qui correspond à la liberté d’action, de décision et d’initiative associée à la tenue de l’emploi</a:t>
            </a:r>
          </a:p>
        </p:txBody>
      </p:sp>
      <p:sp>
        <p:nvSpPr>
          <p:cNvPr id="43" name="Title 1">
            <a:extLst>
              <a:ext uri="{FF2B5EF4-FFF2-40B4-BE49-F238E27FC236}">
                <a16:creationId xmlns:a16="http://schemas.microsoft.com/office/drawing/2014/main" id="{3801FC9F-3957-4BB0-B7B6-86048EBFC318}"/>
              </a:ext>
            </a:extLst>
          </p:cNvPr>
          <p:cNvSpPr txBox="1">
            <a:spLocks/>
          </p:cNvSpPr>
          <p:nvPr/>
        </p:nvSpPr>
        <p:spPr>
          <a:xfrm>
            <a:off x="320884" y="907242"/>
            <a:ext cx="2569121" cy="45203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1">
                <a:ln>
                  <a:noFill/>
                </a:ln>
                <a:solidFill>
                  <a:srgbClr val="1A7079"/>
                </a:solidFill>
                <a:effectLst/>
                <a:uLnTx/>
                <a:uFillTx/>
                <a:latin typeface="Trebuchet MS" panose="020B0603020202020204" pitchFamily="34" charset="0"/>
                <a:ea typeface="+mj-ea"/>
                <a:cs typeface="+mj-cs"/>
              </a:rPr>
              <a:t>Les 3 critères classants</a:t>
            </a:r>
          </a:p>
        </p:txBody>
      </p:sp>
      <p:grpSp>
        <p:nvGrpSpPr>
          <p:cNvPr id="44" name="Groupe 43">
            <a:extLst>
              <a:ext uri="{FF2B5EF4-FFF2-40B4-BE49-F238E27FC236}">
                <a16:creationId xmlns:a16="http://schemas.microsoft.com/office/drawing/2014/main" id="{D2687A8B-7BC3-45B1-AE02-2BF234EBD4F0}"/>
              </a:ext>
            </a:extLst>
          </p:cNvPr>
          <p:cNvGrpSpPr/>
          <p:nvPr/>
        </p:nvGrpSpPr>
        <p:grpSpPr>
          <a:xfrm>
            <a:off x="619202" y="4532419"/>
            <a:ext cx="5255056" cy="1775439"/>
            <a:chOff x="0" y="1472043"/>
            <a:chExt cx="3150704" cy="3132803"/>
          </a:xfrm>
        </p:grpSpPr>
        <p:sp>
          <p:nvSpPr>
            <p:cNvPr id="45" name="Rectangle: Rounded Corners 6">
              <a:extLst>
                <a:ext uri="{FF2B5EF4-FFF2-40B4-BE49-F238E27FC236}">
                  <a16:creationId xmlns:a16="http://schemas.microsoft.com/office/drawing/2014/main" id="{CFB33BBC-6956-4777-883F-62D106B80DDF}"/>
                </a:ext>
              </a:extLst>
            </p:cNvPr>
            <p:cNvSpPr/>
            <p:nvPr/>
          </p:nvSpPr>
          <p:spPr>
            <a:xfrm>
              <a:off x="0" y="1472043"/>
              <a:ext cx="3150704" cy="3132803"/>
            </a:xfrm>
            <a:prstGeom prst="roundRect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>
              <a:outerShdw blurRad="241300" dist="1524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884874A3-514E-4BDB-B5CA-F4BABB74174F}"/>
                </a:ext>
              </a:extLst>
            </p:cNvPr>
            <p:cNvSpPr/>
            <p:nvPr/>
          </p:nvSpPr>
          <p:spPr>
            <a:xfrm>
              <a:off x="2805736" y="3800479"/>
              <a:ext cx="344968" cy="804367"/>
            </a:xfrm>
            <a:custGeom>
              <a:avLst/>
              <a:gdLst>
                <a:gd name="connsiteX0" fmla="*/ 725285 w 725285"/>
                <a:gd name="connsiteY0" fmla="*/ 0 h 723329"/>
                <a:gd name="connsiteX1" fmla="*/ 725285 w 725285"/>
                <a:gd name="connsiteY1" fmla="*/ 408784 h 723329"/>
                <a:gd name="connsiteX2" fmla="*/ 410740 w 725285"/>
                <a:gd name="connsiteY2" fmla="*/ 723329 h 723329"/>
                <a:gd name="connsiteX3" fmla="*/ 0 w 725285"/>
                <a:gd name="connsiteY3" fmla="*/ 723329 h 723329"/>
                <a:gd name="connsiteX4" fmla="*/ 6986 w 725285"/>
                <a:gd name="connsiteY4" fmla="*/ 677552 h 723329"/>
                <a:gd name="connsiteX5" fmla="*/ 677200 w 725285"/>
                <a:gd name="connsiteY5" fmla="*/ 7338 h 723329"/>
                <a:gd name="connsiteX6" fmla="*/ 725285 w 725285"/>
                <a:gd name="connsiteY6" fmla="*/ 0 h 723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25285" h="723329">
                  <a:moveTo>
                    <a:pt x="725285" y="0"/>
                  </a:moveTo>
                  <a:lnTo>
                    <a:pt x="725285" y="408784"/>
                  </a:lnTo>
                  <a:cubicBezTo>
                    <a:pt x="725285" y="582502"/>
                    <a:pt x="584458" y="723329"/>
                    <a:pt x="410740" y="723329"/>
                  </a:cubicBezTo>
                  <a:lnTo>
                    <a:pt x="0" y="723329"/>
                  </a:lnTo>
                  <a:lnTo>
                    <a:pt x="6986" y="677552"/>
                  </a:lnTo>
                  <a:cubicBezTo>
                    <a:pt x="75826" y="341144"/>
                    <a:pt x="340792" y="76178"/>
                    <a:pt x="677200" y="7338"/>
                  </a:cubicBezTo>
                  <a:lnTo>
                    <a:pt x="725285" y="0"/>
                  </a:lnTo>
                  <a:close/>
                </a:path>
              </a:pathLst>
            </a:custGeom>
            <a:solidFill>
              <a:srgbClr val="C7165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7" name="ZoneTexte 46">
            <a:extLst>
              <a:ext uri="{FF2B5EF4-FFF2-40B4-BE49-F238E27FC236}">
                <a16:creationId xmlns:a16="http://schemas.microsoft.com/office/drawing/2014/main" id="{5F6DF6E1-4EF7-4444-9846-1BA3DF0F2E89}"/>
              </a:ext>
            </a:extLst>
          </p:cNvPr>
          <p:cNvSpPr txBox="1"/>
          <p:nvPr/>
        </p:nvSpPr>
        <p:spPr>
          <a:xfrm>
            <a:off x="787148" y="4672384"/>
            <a:ext cx="46931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1A707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La pesée est un jugement sur l'importance des emplois </a:t>
            </a: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reposant sur une méthodologie éprouvée de critères classants.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Pour chaque emploi, </a:t>
            </a: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1A707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on détermine quel est le degré le plus adéquat sur l'échelle de chaque critère en utilisant les rédactionnels</a:t>
            </a: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1A707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Le nouveau classement communiqué est déterminé par la somme des points obtenus pour chaque critère. </a:t>
            </a:r>
          </a:p>
        </p:txBody>
      </p:sp>
      <p:sp>
        <p:nvSpPr>
          <p:cNvPr id="48" name="Title 1">
            <a:extLst>
              <a:ext uri="{FF2B5EF4-FFF2-40B4-BE49-F238E27FC236}">
                <a16:creationId xmlns:a16="http://schemas.microsoft.com/office/drawing/2014/main" id="{4C23917D-CAB7-4ACE-9463-20D240CB1ADB}"/>
              </a:ext>
            </a:extLst>
          </p:cNvPr>
          <p:cNvSpPr txBox="1">
            <a:spLocks/>
          </p:cNvSpPr>
          <p:nvPr/>
        </p:nvSpPr>
        <p:spPr>
          <a:xfrm>
            <a:off x="364947" y="4191973"/>
            <a:ext cx="4389447" cy="45203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1">
                <a:ln>
                  <a:noFill/>
                </a:ln>
                <a:solidFill>
                  <a:srgbClr val="1A7079"/>
                </a:solidFill>
                <a:effectLst/>
                <a:uLnTx/>
                <a:uFillTx/>
                <a:latin typeface="Trebuchet MS" panose="020B0603020202020204" pitchFamily="34" charset="0"/>
                <a:ea typeface="+mj-ea"/>
                <a:cs typeface="+mj-cs"/>
              </a:rPr>
              <a:t>La pesée et le classement de l’emploi</a:t>
            </a:r>
          </a:p>
        </p:txBody>
      </p:sp>
      <p:pic>
        <p:nvPicPr>
          <p:cNvPr id="49" name="Image 48">
            <a:extLst>
              <a:ext uri="{FF2B5EF4-FFF2-40B4-BE49-F238E27FC236}">
                <a16:creationId xmlns:a16="http://schemas.microsoft.com/office/drawing/2014/main" id="{EC047471-BE4B-4027-9363-51B549E63E4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1969476" flipH="1" flipV="1">
            <a:off x="5961943" y="4576151"/>
            <a:ext cx="600972" cy="219253"/>
          </a:xfrm>
          <a:prstGeom prst="rect">
            <a:avLst/>
          </a:prstGeom>
        </p:spPr>
      </p:pic>
      <p:pic>
        <p:nvPicPr>
          <p:cNvPr id="50" name="Image 49">
            <a:extLst>
              <a:ext uri="{FF2B5EF4-FFF2-40B4-BE49-F238E27FC236}">
                <a16:creationId xmlns:a16="http://schemas.microsoft.com/office/drawing/2014/main" id="{08850E59-6DC3-4153-8EAC-9CF6D8DFA60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1920600" flipH="1" flipV="1">
            <a:off x="3061248" y="984487"/>
            <a:ext cx="636005" cy="231654"/>
          </a:xfrm>
          <a:prstGeom prst="rect">
            <a:avLst/>
          </a:prstGeom>
        </p:spPr>
      </p:pic>
      <p:sp>
        <p:nvSpPr>
          <p:cNvPr id="5" name="Organigramme : Connecteur 4">
            <a:extLst>
              <a:ext uri="{FF2B5EF4-FFF2-40B4-BE49-F238E27FC236}">
                <a16:creationId xmlns:a16="http://schemas.microsoft.com/office/drawing/2014/main" id="{4134491D-35EA-47D5-BFEA-956F9DAE5A13}"/>
              </a:ext>
            </a:extLst>
          </p:cNvPr>
          <p:cNvSpPr/>
          <p:nvPr/>
        </p:nvSpPr>
        <p:spPr>
          <a:xfrm>
            <a:off x="4244741" y="2234564"/>
            <a:ext cx="221382" cy="219927"/>
          </a:xfrm>
          <a:prstGeom prst="flowChartConnector">
            <a:avLst/>
          </a:prstGeom>
          <a:solidFill>
            <a:srgbClr val="C716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Organigramme : Connecteur 58">
            <a:extLst>
              <a:ext uri="{FF2B5EF4-FFF2-40B4-BE49-F238E27FC236}">
                <a16:creationId xmlns:a16="http://schemas.microsoft.com/office/drawing/2014/main" id="{7C5D527B-F08A-4F4E-B668-C06F36475920}"/>
              </a:ext>
            </a:extLst>
          </p:cNvPr>
          <p:cNvSpPr/>
          <p:nvPr/>
        </p:nvSpPr>
        <p:spPr>
          <a:xfrm>
            <a:off x="6096000" y="2395383"/>
            <a:ext cx="221382" cy="219927"/>
          </a:xfrm>
          <a:prstGeom prst="flowChartConnector">
            <a:avLst/>
          </a:prstGeom>
          <a:solidFill>
            <a:srgbClr val="1A70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Organigramme : Connecteur 59">
            <a:extLst>
              <a:ext uri="{FF2B5EF4-FFF2-40B4-BE49-F238E27FC236}">
                <a16:creationId xmlns:a16="http://schemas.microsoft.com/office/drawing/2014/main" id="{AC8830BA-1B3E-4128-B046-17BF01C788F0}"/>
              </a:ext>
            </a:extLst>
          </p:cNvPr>
          <p:cNvSpPr/>
          <p:nvPr/>
        </p:nvSpPr>
        <p:spPr>
          <a:xfrm>
            <a:off x="7915174" y="1867159"/>
            <a:ext cx="221382" cy="219927"/>
          </a:xfrm>
          <a:prstGeom prst="flowChartConnector">
            <a:avLst/>
          </a:prstGeom>
          <a:solidFill>
            <a:srgbClr val="F99C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5" name="Image 64">
            <a:extLst>
              <a:ext uri="{FF2B5EF4-FFF2-40B4-BE49-F238E27FC236}">
                <a16:creationId xmlns:a16="http://schemas.microsoft.com/office/drawing/2014/main" id="{A5EFF060-BDF2-48A2-BEE9-67D152EB82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9039598" flipH="1" flipV="1">
            <a:off x="8548075" y="4633559"/>
            <a:ext cx="613845" cy="223950"/>
          </a:xfrm>
          <a:prstGeom prst="rect">
            <a:avLst/>
          </a:prstGeom>
        </p:spPr>
      </p:pic>
      <p:pic>
        <p:nvPicPr>
          <p:cNvPr id="35" name="Graphique 34" descr="Marketing">
            <a:extLst>
              <a:ext uri="{FF2B5EF4-FFF2-40B4-BE49-F238E27FC236}">
                <a16:creationId xmlns:a16="http://schemas.microsoft.com/office/drawing/2014/main" id="{40BBCE80-E1B7-4CC8-B2CF-E86E287533A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544469" y="5108896"/>
            <a:ext cx="604304" cy="604304"/>
          </a:xfrm>
          <a:prstGeom prst="rect">
            <a:avLst/>
          </a:prstGeom>
        </p:spPr>
      </p:pic>
      <p:sp>
        <p:nvSpPr>
          <p:cNvPr id="37" name="ZoneTexte 36">
            <a:extLst>
              <a:ext uri="{FF2B5EF4-FFF2-40B4-BE49-F238E27FC236}">
                <a16:creationId xmlns:a16="http://schemas.microsoft.com/office/drawing/2014/main" id="{A2466105-72CA-4A78-9D1A-BECA9261296F}"/>
              </a:ext>
            </a:extLst>
          </p:cNvPr>
          <p:cNvSpPr txBox="1"/>
          <p:nvPr/>
        </p:nvSpPr>
        <p:spPr>
          <a:xfrm>
            <a:off x="2554842" y="6338413"/>
            <a:ext cx="7334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Document validé par les partenaires sociaux et la CPPNI de la Branche et accessible sur </a:t>
            </a:r>
            <a:r>
              <a:rPr kumimoji="0" lang="fr-FR" sz="1000" b="0" i="1" u="none" strike="noStrike" kern="1200" cap="none" spc="0" normalizeH="0" baseline="0" noProof="0" dirty="0">
                <a:ln>
                  <a:noFill/>
                </a:ln>
                <a:solidFill>
                  <a:srgbClr val="F99C05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www.branche-dmt.fr</a:t>
            </a: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C459A799-3356-9E1A-BE29-3C29E8094BB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942584" y="4859387"/>
            <a:ext cx="4386132" cy="1170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155703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GO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119-04-DOCTOR-16x9" id="{8A285A4C-40BE-4A86-A20A-3D0324E20582}" vid="{8FBBAEF3-8E6E-4AA9-92B9-0429CAA558F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250ed98-08fb-4e23-a2e2-3fc8654e88b1">
      <Terms xmlns="http://schemas.microsoft.com/office/infopath/2007/PartnerControls"/>
    </lcf76f155ced4ddcb4097134ff3c332f>
    <TaxCatchAll xmlns="c26a9313-295d-46f5-8e90-f0115d53c6f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03BABC4248654CBFF9796724C41C94" ma:contentTypeVersion="14" ma:contentTypeDescription="Crée un document." ma:contentTypeScope="" ma:versionID="c01798eb2b4f350e07d2480efe21128d">
  <xsd:schema xmlns:xsd="http://www.w3.org/2001/XMLSchema" xmlns:xs="http://www.w3.org/2001/XMLSchema" xmlns:p="http://schemas.microsoft.com/office/2006/metadata/properties" xmlns:ns2="7250ed98-08fb-4e23-a2e2-3fc8654e88b1" xmlns:ns3="c26a9313-295d-46f5-8e90-f0115d53c6f6" targetNamespace="http://schemas.microsoft.com/office/2006/metadata/properties" ma:root="true" ma:fieldsID="05a748a9028ed5c74a550c6b5217989e" ns2:_="" ns3:_="">
    <xsd:import namespace="7250ed98-08fb-4e23-a2e2-3fc8654e88b1"/>
    <xsd:import namespace="c26a9313-295d-46f5-8e90-f0115d53c6f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50ed98-08fb-4e23-a2e2-3fc8654e88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Balises d’images" ma:readOnly="false" ma:fieldId="{5cf76f15-5ced-4ddc-b409-7134ff3c332f}" ma:taxonomyMulti="true" ma:sspId="51a64d7f-2dc0-4722-8651-3a87e18b846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6a9313-295d-46f5-8e90-f0115d53c6f6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560b2df2-1c5c-49d2-a21f-ad9907169d2b}" ma:internalName="TaxCatchAll" ma:showField="CatchAllData" ma:web="c26a9313-295d-46f5-8e90-f0115d53c6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EE884CB-DBFB-4413-8F43-54FAD6C45F3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8CE99D-6AEA-4153-83DA-1DEED8AC0962}">
  <ds:schemaRefs>
    <ds:schemaRef ds:uri="http://schemas.microsoft.com/office/2006/metadata/properties"/>
    <ds:schemaRef ds:uri="http://schemas.microsoft.com/office/infopath/2007/PartnerControls"/>
    <ds:schemaRef ds:uri="7250ed98-08fb-4e23-a2e2-3fc8654e88b1"/>
    <ds:schemaRef ds:uri="c26a9313-295d-46f5-8e90-f0115d53c6f6"/>
  </ds:schemaRefs>
</ds:datastoreItem>
</file>

<file path=customXml/itemProps3.xml><?xml version="1.0" encoding="utf-8"?>
<ds:datastoreItem xmlns:ds="http://schemas.openxmlformats.org/officeDocument/2006/customXml" ds:itemID="{E072FA17-A2D5-44D7-B878-0ED6F96444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50ed98-08fb-4e23-a2e2-3fc8654e88b1"/>
    <ds:schemaRef ds:uri="c26a9313-295d-46f5-8e90-f0115d53c6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0119-04-DOCTOR-16x9</Template>
  <TotalTime>4</TotalTime>
  <Words>612</Words>
  <Application>Microsoft Office PowerPoint</Application>
  <PresentationFormat>Grand écran</PresentationFormat>
  <Paragraphs>44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Ink Free</vt:lpstr>
      <vt:lpstr>Trebuchet MS</vt:lpstr>
      <vt:lpstr>PRESENTATIONGO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Title Here</dc:title>
  <dc:creator>Arthur Hunt Consulting</dc:creator>
  <dc:description>© Copyright PresentationGo.com</dc:description>
  <cp:lastModifiedBy>Frédéric BETHERY</cp:lastModifiedBy>
  <cp:revision>388</cp:revision>
  <dcterms:created xsi:type="dcterms:W3CDTF">2021-11-29T14:32:13Z</dcterms:created>
  <dcterms:modified xsi:type="dcterms:W3CDTF">2023-10-20T12:17:50Z</dcterms:modified>
  <cp:category>Templates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0x0101001003BABC4248654CBFF9796724C41C94</vt:lpwstr>
  </property>
  <property fmtid="{D5CDD505-2E9C-101B-9397-08002B2CF9AE}" pid="3" name="MediaServiceImageTags">
    <vt:lpwstr/>
  </property>
</Properties>
</file>