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3"/>
  </p:sldMasterIdLst>
  <p:notesMasterIdLst>
    <p:notesMasterId r:id="rId12"/>
  </p:notesMasterIdLst>
  <p:handoutMasterIdLst>
    <p:handoutMasterId r:id="rId13"/>
  </p:handoutMasterIdLst>
  <p:sldIdLst>
    <p:sldId id="660" r:id="rId4"/>
    <p:sldId id="634" r:id="rId5"/>
    <p:sldId id="655" r:id="rId6"/>
    <p:sldId id="2598" r:id="rId7"/>
    <p:sldId id="2583" r:id="rId8"/>
    <p:sldId id="2601" r:id="rId9"/>
    <p:sldId id="2607" r:id="rId10"/>
    <p:sldId id="6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RDINAT Arnaud" initials="BA" lastIdx="3" clrIdx="0">
    <p:extLst>
      <p:ext uri="{19B8F6BF-5375-455C-9EA6-DF929625EA0E}">
        <p15:presenceInfo xmlns:p15="http://schemas.microsoft.com/office/powerpoint/2012/main" userId="S::bordinat@arthur-hunt.com::ba480f38-2868-456d-86b9-b668f903f7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9C05"/>
    <a:srgbClr val="C71652"/>
    <a:srgbClr val="1A7079"/>
    <a:srgbClr val="002060"/>
    <a:srgbClr val="278CC1"/>
    <a:srgbClr val="FBB03B"/>
    <a:srgbClr val="EF6D98"/>
    <a:srgbClr val="FFFFFF"/>
    <a:srgbClr val="DC5252"/>
    <a:srgbClr val="26A6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21" autoAdjust="0"/>
    <p:restoredTop sz="96532" autoAdjust="0"/>
  </p:normalViewPr>
  <p:slideViewPr>
    <p:cSldViewPr snapToGrid="0" showGuides="1">
      <p:cViewPr varScale="1">
        <p:scale>
          <a:sx n="74" d="100"/>
          <a:sy n="74" d="100"/>
        </p:scale>
        <p:origin x="620" y="56"/>
      </p:cViewPr>
      <p:guideLst>
        <p:guide orient="horz" pos="2160"/>
        <p:guide pos="3840"/>
      </p:guideLst>
    </p:cSldViewPr>
  </p:slideViewPr>
  <p:notesTextViewPr>
    <p:cViewPr>
      <p:scale>
        <a:sx n="1" d="1"/>
        <a:sy n="1" d="1"/>
      </p:scale>
      <p:origin x="0" y="0"/>
    </p:cViewPr>
  </p:notesTextViewPr>
  <p:sorterViewPr>
    <p:cViewPr>
      <p:scale>
        <a:sx n="75" d="100"/>
        <a:sy n="75" d="100"/>
      </p:scale>
      <p:origin x="0" y="-6360"/>
    </p:cViewPr>
  </p:sorterViewPr>
  <p:notesViewPr>
    <p:cSldViewPr snapToGrid="0">
      <p:cViewPr varScale="1">
        <p:scale>
          <a:sx n="88" d="100"/>
          <a:sy n="88" d="100"/>
        </p:scale>
        <p:origin x="373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1E9E442-B055-4CDA-B682-7297A28C77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E145A4F3-A8B9-49A2-B2EE-7359F83C3DB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282A59-790C-4F81-8023-22FEEE295B77}" type="datetimeFigureOut">
              <a:rPr lang="fr-FR" smtClean="0"/>
              <a:t>20/10/2023</a:t>
            </a:fld>
            <a:endParaRPr lang="fr-FR"/>
          </a:p>
        </p:txBody>
      </p:sp>
      <p:sp>
        <p:nvSpPr>
          <p:cNvPr id="4" name="Espace réservé du pied de page 3">
            <a:extLst>
              <a:ext uri="{FF2B5EF4-FFF2-40B4-BE49-F238E27FC236}">
                <a16:creationId xmlns:a16="http://schemas.microsoft.com/office/drawing/2014/main" id="{6A3CE5BE-6544-4A5E-AF65-5E10A02BDD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CB40AA1-C40D-4970-A1E7-19AD0BDE0E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AA6997-AB98-48C1-AC82-94D937D63AE2}" type="slidenum">
              <a:rPr lang="fr-FR" smtClean="0"/>
              <a:t>‹N°›</a:t>
            </a:fld>
            <a:endParaRPr lang="fr-FR"/>
          </a:p>
        </p:txBody>
      </p:sp>
    </p:spTree>
    <p:extLst>
      <p:ext uri="{BB962C8B-B14F-4D97-AF65-F5344CB8AC3E}">
        <p14:creationId xmlns:p14="http://schemas.microsoft.com/office/powerpoint/2010/main" val="40642195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89243F-B1BB-4202-BD78-416ACA555174}" type="datetimeFigureOut">
              <a:rPr lang="en-US" smtClean="0"/>
              <a:t>10/20/2023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D2766-C49B-4C1A-9FEE-6F146754B02B}" type="slidenum">
              <a:rPr lang="en-US" smtClean="0"/>
              <a:t>‹N°›</a:t>
            </a:fld>
            <a:endParaRPr lang="en-US"/>
          </a:p>
        </p:txBody>
      </p:sp>
    </p:spTree>
    <p:extLst>
      <p:ext uri="{BB962C8B-B14F-4D97-AF65-F5344CB8AC3E}">
        <p14:creationId xmlns:p14="http://schemas.microsoft.com/office/powerpoint/2010/main" val="4064041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50B4EB-D9F6-4F2F-973A-15D71B3F5057}" type="slidenum">
              <a:rPr lang="en-US" smtClean="0"/>
              <a:t>1</a:t>
            </a:fld>
            <a:endParaRPr lang="en-US"/>
          </a:p>
        </p:txBody>
      </p:sp>
    </p:spTree>
    <p:extLst>
      <p:ext uri="{BB962C8B-B14F-4D97-AF65-F5344CB8AC3E}">
        <p14:creationId xmlns:p14="http://schemas.microsoft.com/office/powerpoint/2010/main" val="153868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974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993DC-71CD-4072-8E34-25181628275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Content Placeholder 2">
            <a:extLst>
              <a:ext uri="{FF2B5EF4-FFF2-40B4-BE49-F238E27FC236}">
                <a16:creationId xmlns:a16="http://schemas.microsoft.com/office/drawing/2014/main" id="{BE877D2F-516F-4B08-BDF7-DBA6DBAB25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630AEE75-4B09-41EE-B45F-8D568BC7D5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6446333E-E666-4C4B-B2B2-B84ED5FF0F9F}"/>
              </a:ext>
            </a:extLst>
          </p:cNvPr>
          <p:cNvSpPr>
            <a:spLocks noGrp="1"/>
          </p:cNvSpPr>
          <p:nvPr>
            <p:ph type="dt" sz="half" idx="10"/>
          </p:nvPr>
        </p:nvSpPr>
        <p:spPr/>
        <p:txBody>
          <a:bodyPr/>
          <a:lstStyle/>
          <a:p>
            <a:r>
              <a:rPr lang="en-US"/>
              <a:t>Date</a:t>
            </a:r>
          </a:p>
        </p:txBody>
      </p:sp>
      <p:sp>
        <p:nvSpPr>
          <p:cNvPr id="6" name="Footer Placeholder 5">
            <a:extLst>
              <a:ext uri="{FF2B5EF4-FFF2-40B4-BE49-F238E27FC236}">
                <a16:creationId xmlns:a16="http://schemas.microsoft.com/office/drawing/2014/main" id="{75DE58C3-1D4A-4728-9754-94B4E19576C7}"/>
              </a:ext>
            </a:extLst>
          </p:cNvPr>
          <p:cNvSpPr>
            <a:spLocks noGrp="1"/>
          </p:cNvSpPr>
          <p:nvPr>
            <p:ph type="ftr" sz="quarter" idx="11"/>
          </p:nvPr>
        </p:nvSpPr>
        <p:spPr/>
        <p:txBody>
          <a:bodyPr/>
          <a:lstStyle/>
          <a:p>
            <a:r>
              <a:rPr lang="en-US"/>
              <a:t>Your Footer Here</a:t>
            </a:r>
          </a:p>
        </p:txBody>
      </p:sp>
      <p:sp>
        <p:nvSpPr>
          <p:cNvPr id="7" name="Slide Number Placeholder 6">
            <a:extLst>
              <a:ext uri="{FF2B5EF4-FFF2-40B4-BE49-F238E27FC236}">
                <a16:creationId xmlns:a16="http://schemas.microsoft.com/office/drawing/2014/main" id="{D855BB00-1B2C-4BF6-ABF2-CD52F7619C94}"/>
              </a:ext>
            </a:extLst>
          </p:cNvPr>
          <p:cNvSpPr>
            <a:spLocks noGrp="1"/>
          </p:cNvSpPr>
          <p:nvPr>
            <p:ph type="sldNum" sz="quarter" idx="12"/>
          </p:nvPr>
        </p:nvSpPr>
        <p:spPr/>
        <p:txBody>
          <a:bodyPr/>
          <a:lstStyle/>
          <a:p>
            <a:fld id="{6DE18575-B01A-41F4-BD76-017ABF2EB5E4}" type="slidenum">
              <a:rPr lang="en-US" smtClean="0"/>
              <a:t>‹N°›</a:t>
            </a:fld>
            <a:endParaRPr lang="en-US"/>
          </a:p>
        </p:txBody>
      </p:sp>
    </p:spTree>
    <p:extLst>
      <p:ext uri="{BB962C8B-B14F-4D97-AF65-F5344CB8AC3E}">
        <p14:creationId xmlns:p14="http://schemas.microsoft.com/office/powerpoint/2010/main" val="2368663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F7B8E-7FA5-4FC4-868D-11CB4AD2B07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Picture Placeholder 2">
            <a:extLst>
              <a:ext uri="{FF2B5EF4-FFF2-40B4-BE49-F238E27FC236}">
                <a16:creationId xmlns:a16="http://schemas.microsoft.com/office/drawing/2014/main" id="{8CE702CC-F922-46CB-9F63-1BABA6DD3E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a:extLst>
              <a:ext uri="{FF2B5EF4-FFF2-40B4-BE49-F238E27FC236}">
                <a16:creationId xmlns:a16="http://schemas.microsoft.com/office/drawing/2014/main" id="{2A70BD5D-2D41-478A-B19D-BDC441858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ECC114C8-5A14-4FCD-B65D-33C4930D8760}"/>
              </a:ext>
            </a:extLst>
          </p:cNvPr>
          <p:cNvSpPr>
            <a:spLocks noGrp="1"/>
          </p:cNvSpPr>
          <p:nvPr>
            <p:ph type="dt" sz="half" idx="10"/>
          </p:nvPr>
        </p:nvSpPr>
        <p:spPr/>
        <p:txBody>
          <a:bodyPr/>
          <a:lstStyle/>
          <a:p>
            <a:r>
              <a:rPr lang="en-US"/>
              <a:t>Date</a:t>
            </a:r>
          </a:p>
        </p:txBody>
      </p:sp>
      <p:sp>
        <p:nvSpPr>
          <p:cNvPr id="6" name="Footer Placeholder 5">
            <a:extLst>
              <a:ext uri="{FF2B5EF4-FFF2-40B4-BE49-F238E27FC236}">
                <a16:creationId xmlns:a16="http://schemas.microsoft.com/office/drawing/2014/main" id="{8EC738EB-E1DD-4CBF-8877-A442EDA0947A}"/>
              </a:ext>
            </a:extLst>
          </p:cNvPr>
          <p:cNvSpPr>
            <a:spLocks noGrp="1"/>
          </p:cNvSpPr>
          <p:nvPr>
            <p:ph type="ftr" sz="quarter" idx="11"/>
          </p:nvPr>
        </p:nvSpPr>
        <p:spPr/>
        <p:txBody>
          <a:bodyPr/>
          <a:lstStyle/>
          <a:p>
            <a:r>
              <a:rPr lang="en-US"/>
              <a:t>Your Footer Here</a:t>
            </a:r>
          </a:p>
        </p:txBody>
      </p:sp>
      <p:sp>
        <p:nvSpPr>
          <p:cNvPr id="7" name="Slide Number Placeholder 6">
            <a:extLst>
              <a:ext uri="{FF2B5EF4-FFF2-40B4-BE49-F238E27FC236}">
                <a16:creationId xmlns:a16="http://schemas.microsoft.com/office/drawing/2014/main" id="{56DF47DE-ED59-462B-A1A3-1437E6670D44}"/>
              </a:ext>
            </a:extLst>
          </p:cNvPr>
          <p:cNvSpPr>
            <a:spLocks noGrp="1"/>
          </p:cNvSpPr>
          <p:nvPr>
            <p:ph type="sldNum" sz="quarter" idx="12"/>
          </p:nvPr>
        </p:nvSpPr>
        <p:spPr/>
        <p:txBody>
          <a:bodyPr/>
          <a:lstStyle/>
          <a:p>
            <a:fld id="{6DE18575-B01A-41F4-BD76-017ABF2EB5E4}" type="slidenum">
              <a:rPr lang="en-US" smtClean="0"/>
              <a:t>‹N°›</a:t>
            </a:fld>
            <a:endParaRPr lang="en-US"/>
          </a:p>
        </p:txBody>
      </p:sp>
    </p:spTree>
    <p:extLst>
      <p:ext uri="{BB962C8B-B14F-4D97-AF65-F5344CB8AC3E}">
        <p14:creationId xmlns:p14="http://schemas.microsoft.com/office/powerpoint/2010/main" val="1072793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CA498-8B1B-4D31-9D0A-C480BBF2742A}"/>
              </a:ext>
            </a:extLst>
          </p:cNvPr>
          <p:cNvSpPr>
            <a:spLocks noGrp="1"/>
          </p:cNvSpPr>
          <p:nvPr>
            <p:ph type="title"/>
          </p:nvPr>
        </p:nvSpPr>
        <p:spPr/>
        <p:txBody>
          <a:bodyPr/>
          <a:lstStyle/>
          <a:p>
            <a:r>
              <a:rPr lang="fr-FR"/>
              <a:t>Modifiez le style du titre</a:t>
            </a:r>
            <a:endParaRPr lang="en-US"/>
          </a:p>
        </p:txBody>
      </p:sp>
      <p:sp>
        <p:nvSpPr>
          <p:cNvPr id="3" name="Vertical Text Placeholder 2">
            <a:extLst>
              <a:ext uri="{FF2B5EF4-FFF2-40B4-BE49-F238E27FC236}">
                <a16:creationId xmlns:a16="http://schemas.microsoft.com/office/drawing/2014/main" id="{B911490F-4759-41F9-A051-957E2DC2DD5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DA9FBADE-9434-4065-A6EE-0D9FDBFDEABD}"/>
              </a:ext>
            </a:extLst>
          </p:cNvPr>
          <p:cNvSpPr>
            <a:spLocks noGrp="1"/>
          </p:cNvSpPr>
          <p:nvPr>
            <p:ph type="dt" sz="half" idx="10"/>
          </p:nvPr>
        </p:nvSpPr>
        <p:spPr/>
        <p:txBody>
          <a:bodyPr/>
          <a:lstStyle/>
          <a:p>
            <a:r>
              <a:rPr lang="en-US"/>
              <a:t>Date</a:t>
            </a:r>
          </a:p>
        </p:txBody>
      </p:sp>
      <p:sp>
        <p:nvSpPr>
          <p:cNvPr id="5" name="Footer Placeholder 4">
            <a:extLst>
              <a:ext uri="{FF2B5EF4-FFF2-40B4-BE49-F238E27FC236}">
                <a16:creationId xmlns:a16="http://schemas.microsoft.com/office/drawing/2014/main" id="{F6551034-2A58-4742-BFCF-EF0C59D93D30}"/>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id="{A436788E-6D81-4340-9F9A-749F716B1AE1}"/>
              </a:ext>
            </a:extLst>
          </p:cNvPr>
          <p:cNvSpPr>
            <a:spLocks noGrp="1"/>
          </p:cNvSpPr>
          <p:nvPr>
            <p:ph type="sldNum" sz="quarter" idx="12"/>
          </p:nvPr>
        </p:nvSpPr>
        <p:spPr/>
        <p:txBody>
          <a:bodyPr/>
          <a:lstStyle/>
          <a:p>
            <a:fld id="{6DE18575-B01A-41F4-BD76-017ABF2EB5E4}" type="slidenum">
              <a:rPr lang="en-US" smtClean="0"/>
              <a:t>‹N°›</a:t>
            </a:fld>
            <a:endParaRPr lang="en-US"/>
          </a:p>
        </p:txBody>
      </p:sp>
    </p:spTree>
    <p:extLst>
      <p:ext uri="{BB962C8B-B14F-4D97-AF65-F5344CB8AC3E}">
        <p14:creationId xmlns:p14="http://schemas.microsoft.com/office/powerpoint/2010/main" val="1958803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6BDF10-A6BF-4E58-862C-05AFE965A8B0}"/>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Vertical Text Placeholder 2">
            <a:extLst>
              <a:ext uri="{FF2B5EF4-FFF2-40B4-BE49-F238E27FC236}">
                <a16:creationId xmlns:a16="http://schemas.microsoft.com/office/drawing/2014/main" id="{54514561-51A0-43CE-8298-BB054BC8F40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7A1D2406-8646-4952-A1A2-9B4147F06AAF}"/>
              </a:ext>
            </a:extLst>
          </p:cNvPr>
          <p:cNvSpPr>
            <a:spLocks noGrp="1"/>
          </p:cNvSpPr>
          <p:nvPr>
            <p:ph type="dt" sz="half" idx="10"/>
          </p:nvPr>
        </p:nvSpPr>
        <p:spPr/>
        <p:txBody>
          <a:bodyPr/>
          <a:lstStyle/>
          <a:p>
            <a:r>
              <a:rPr lang="en-US"/>
              <a:t>Date</a:t>
            </a:r>
          </a:p>
        </p:txBody>
      </p:sp>
      <p:sp>
        <p:nvSpPr>
          <p:cNvPr id="5" name="Footer Placeholder 4">
            <a:extLst>
              <a:ext uri="{FF2B5EF4-FFF2-40B4-BE49-F238E27FC236}">
                <a16:creationId xmlns:a16="http://schemas.microsoft.com/office/drawing/2014/main" id="{264A4A95-7B7F-4965-9A89-9CEFE3BD4C5B}"/>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id="{EEE529BA-869C-4099-8F34-7949D2FE5FDB}"/>
              </a:ext>
            </a:extLst>
          </p:cNvPr>
          <p:cNvSpPr>
            <a:spLocks noGrp="1"/>
          </p:cNvSpPr>
          <p:nvPr>
            <p:ph type="sldNum" sz="quarter" idx="12"/>
          </p:nvPr>
        </p:nvSpPr>
        <p:spPr/>
        <p:txBody>
          <a:bodyPr/>
          <a:lstStyle/>
          <a:p>
            <a:fld id="{6DE18575-B01A-41F4-BD76-017ABF2EB5E4}" type="slidenum">
              <a:rPr lang="en-US" smtClean="0"/>
              <a:t>‹N°›</a:t>
            </a:fld>
            <a:endParaRPr lang="en-US"/>
          </a:p>
        </p:txBody>
      </p:sp>
    </p:spTree>
    <p:extLst>
      <p:ext uri="{BB962C8B-B14F-4D97-AF65-F5344CB8AC3E}">
        <p14:creationId xmlns:p14="http://schemas.microsoft.com/office/powerpoint/2010/main" val="1008202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CACA7B2C-A94E-3F4F-8CC4-41CAD88ADF96}"/>
              </a:ext>
            </a:extLst>
          </p:cNvPr>
          <p:cNvSpPr>
            <a:spLocks noGrp="1"/>
          </p:cNvSpPr>
          <p:nvPr>
            <p:ph type="pic" sz="quarter" idx="13"/>
          </p:nvPr>
        </p:nvSpPr>
        <p:spPr>
          <a:xfrm>
            <a:off x="0" y="1812291"/>
            <a:ext cx="7029438" cy="5036184"/>
          </a:xfrm>
          <a:custGeom>
            <a:avLst/>
            <a:gdLst>
              <a:gd name="connsiteX0" fmla="*/ 3124195 w 7029438"/>
              <a:gd name="connsiteY0" fmla="*/ 0 h 5036184"/>
              <a:gd name="connsiteX1" fmla="*/ 3233542 w 7029438"/>
              <a:gd name="connsiteY1" fmla="*/ 0 h 5036184"/>
              <a:gd name="connsiteX2" fmla="*/ 3341261 w 7029438"/>
              <a:gd name="connsiteY2" fmla="*/ 1166 h 5036184"/>
              <a:gd name="connsiteX3" fmla="*/ 3449306 w 7029438"/>
              <a:gd name="connsiteY3" fmla="*/ 5130 h 5036184"/>
              <a:gd name="connsiteX4" fmla="*/ 3503980 w 7029438"/>
              <a:gd name="connsiteY4" fmla="*/ 7695 h 5036184"/>
              <a:gd name="connsiteX5" fmla="*/ 3558653 w 7029438"/>
              <a:gd name="connsiteY5" fmla="*/ 11426 h 5036184"/>
              <a:gd name="connsiteX6" fmla="*/ 3774418 w 7029438"/>
              <a:gd name="connsiteY6" fmla="*/ 30548 h 5036184"/>
              <a:gd name="connsiteX7" fmla="*/ 3882463 w 7029438"/>
              <a:gd name="connsiteY7" fmla="*/ 43140 h 5036184"/>
              <a:gd name="connsiteX8" fmla="*/ 3989206 w 7029438"/>
              <a:gd name="connsiteY8" fmla="*/ 59696 h 5036184"/>
              <a:gd name="connsiteX9" fmla="*/ 4095624 w 7029438"/>
              <a:gd name="connsiteY9" fmla="*/ 76252 h 5036184"/>
              <a:gd name="connsiteX10" fmla="*/ 4202368 w 7029438"/>
              <a:gd name="connsiteY10" fmla="*/ 96539 h 5036184"/>
              <a:gd name="connsiteX11" fmla="*/ 4307809 w 7029438"/>
              <a:gd name="connsiteY11" fmla="*/ 119392 h 5036184"/>
              <a:gd name="connsiteX12" fmla="*/ 4413251 w 7029438"/>
              <a:gd name="connsiteY12" fmla="*/ 143410 h 5036184"/>
              <a:gd name="connsiteX13" fmla="*/ 5227168 w 7029438"/>
              <a:gd name="connsiteY13" fmla="*/ 425332 h 5036184"/>
              <a:gd name="connsiteX14" fmla="*/ 5957449 w 7029438"/>
              <a:gd name="connsiteY14" fmla="*/ 861157 h 5036184"/>
              <a:gd name="connsiteX15" fmla="*/ 6542910 w 7029438"/>
              <a:gd name="connsiteY15" fmla="*/ 1455316 h 5036184"/>
              <a:gd name="connsiteX16" fmla="*/ 6757698 w 7029438"/>
              <a:gd name="connsiteY16" fmla="*/ 1807194 h 5036184"/>
              <a:gd name="connsiteX17" fmla="*/ 6780479 w 7029438"/>
              <a:gd name="connsiteY17" fmla="*/ 1852898 h 5036184"/>
              <a:gd name="connsiteX18" fmla="*/ 6801958 w 7029438"/>
              <a:gd name="connsiteY18" fmla="*/ 1900002 h 5036184"/>
              <a:gd name="connsiteX19" fmla="*/ 6842637 w 7029438"/>
              <a:gd name="connsiteY19" fmla="*/ 1995142 h 5036184"/>
              <a:gd name="connsiteX20" fmla="*/ 6879737 w 7029438"/>
              <a:gd name="connsiteY20" fmla="*/ 2091681 h 5036184"/>
              <a:gd name="connsiteX21" fmla="*/ 6911305 w 7029438"/>
              <a:gd name="connsiteY21" fmla="*/ 2190785 h 5036184"/>
              <a:gd name="connsiteX22" fmla="*/ 6965978 w 7029438"/>
              <a:gd name="connsiteY22" fmla="*/ 2390159 h 5036184"/>
              <a:gd name="connsiteX23" fmla="*/ 6972161 w 7029438"/>
              <a:gd name="connsiteY23" fmla="*/ 2415576 h 5036184"/>
              <a:gd name="connsiteX24" fmla="*/ 6977368 w 7029438"/>
              <a:gd name="connsiteY24" fmla="*/ 2440994 h 5036184"/>
              <a:gd name="connsiteX25" fmla="*/ 6986155 w 7029438"/>
              <a:gd name="connsiteY25" fmla="*/ 2491828 h 5036184"/>
              <a:gd name="connsiteX26" fmla="*/ 6995267 w 7029438"/>
              <a:gd name="connsiteY26" fmla="*/ 2542430 h 5036184"/>
              <a:gd name="connsiteX27" fmla="*/ 7000149 w 7029438"/>
              <a:gd name="connsiteY27" fmla="*/ 2567847 h 5036184"/>
              <a:gd name="connsiteX28" fmla="*/ 7002752 w 7029438"/>
              <a:gd name="connsiteY28" fmla="*/ 2580672 h 5036184"/>
              <a:gd name="connsiteX29" fmla="*/ 7004054 w 7029438"/>
              <a:gd name="connsiteY29" fmla="*/ 2593264 h 5036184"/>
              <a:gd name="connsiteX30" fmla="*/ 7016746 w 7029438"/>
              <a:gd name="connsiteY30" fmla="*/ 2696100 h 5036184"/>
              <a:gd name="connsiteX31" fmla="*/ 7023255 w 7029438"/>
              <a:gd name="connsiteY31" fmla="*/ 2746934 h 5036184"/>
              <a:gd name="connsiteX32" fmla="*/ 7024231 w 7029438"/>
              <a:gd name="connsiteY32" fmla="*/ 2799168 h 5036184"/>
              <a:gd name="connsiteX33" fmla="*/ 7029438 w 7029438"/>
              <a:gd name="connsiteY33" fmla="*/ 2902003 h 5036184"/>
              <a:gd name="connsiteX34" fmla="*/ 7028137 w 7029438"/>
              <a:gd name="connsiteY34" fmla="*/ 3004838 h 5036184"/>
              <a:gd name="connsiteX35" fmla="*/ 7028137 w 7029438"/>
              <a:gd name="connsiteY35" fmla="*/ 3055673 h 5036184"/>
              <a:gd name="connsiteX36" fmla="*/ 7024231 w 7029438"/>
              <a:gd name="connsiteY36" fmla="*/ 3106507 h 5036184"/>
              <a:gd name="connsiteX37" fmla="*/ 7016746 w 7029438"/>
              <a:gd name="connsiteY37" fmla="*/ 3209342 h 5036184"/>
              <a:gd name="connsiteX38" fmla="*/ 7002752 w 7029438"/>
              <a:gd name="connsiteY38" fmla="*/ 3310779 h 5036184"/>
              <a:gd name="connsiteX39" fmla="*/ 6996569 w 7029438"/>
              <a:gd name="connsiteY39" fmla="*/ 3361613 h 5036184"/>
              <a:gd name="connsiteX40" fmla="*/ 6986155 w 7029438"/>
              <a:gd name="connsiteY40" fmla="*/ 3412448 h 5036184"/>
              <a:gd name="connsiteX41" fmla="*/ 6967280 w 7029438"/>
              <a:gd name="connsiteY41" fmla="*/ 3514117 h 5036184"/>
              <a:gd name="connsiteX42" fmla="*/ 6941896 w 7029438"/>
              <a:gd name="connsiteY42" fmla="*/ 3614387 h 5036184"/>
              <a:gd name="connsiteX43" fmla="*/ 6929204 w 7029438"/>
              <a:gd name="connsiteY43" fmla="*/ 3664056 h 5036184"/>
              <a:gd name="connsiteX44" fmla="*/ 6913908 w 7029438"/>
              <a:gd name="connsiteY44" fmla="*/ 3713491 h 5036184"/>
              <a:gd name="connsiteX45" fmla="*/ 6882015 w 7029438"/>
              <a:gd name="connsiteY45" fmla="*/ 3811196 h 5036184"/>
              <a:gd name="connsiteX46" fmla="*/ 6845241 w 7029438"/>
              <a:gd name="connsiteY46" fmla="*/ 3907735 h 5036184"/>
              <a:gd name="connsiteX47" fmla="*/ 6826366 w 7029438"/>
              <a:gd name="connsiteY47" fmla="*/ 3956005 h 5036184"/>
              <a:gd name="connsiteX48" fmla="*/ 6804561 w 7029438"/>
              <a:gd name="connsiteY48" fmla="*/ 4003108 h 5036184"/>
              <a:gd name="connsiteX49" fmla="*/ 6762905 w 7029438"/>
              <a:gd name="connsiteY49" fmla="*/ 4098248 h 5036184"/>
              <a:gd name="connsiteX50" fmla="*/ 6715717 w 7029438"/>
              <a:gd name="connsiteY50" fmla="*/ 4191057 h 5036184"/>
              <a:gd name="connsiteX51" fmla="*/ 6691635 w 7029438"/>
              <a:gd name="connsiteY51" fmla="*/ 4236761 h 5036184"/>
              <a:gd name="connsiteX52" fmla="*/ 6666251 w 7029438"/>
              <a:gd name="connsiteY52" fmla="*/ 4282466 h 5036184"/>
              <a:gd name="connsiteX53" fmla="*/ 6614181 w 7029438"/>
              <a:gd name="connsiteY53" fmla="*/ 4372709 h 5036184"/>
              <a:gd name="connsiteX54" fmla="*/ 6556904 w 7029438"/>
              <a:gd name="connsiteY54" fmla="*/ 4460154 h 5036184"/>
              <a:gd name="connsiteX55" fmla="*/ 6528916 w 7029438"/>
              <a:gd name="connsiteY55" fmla="*/ 4503526 h 5036184"/>
              <a:gd name="connsiteX56" fmla="*/ 6498651 w 7029438"/>
              <a:gd name="connsiteY56" fmla="*/ 4546666 h 5036184"/>
              <a:gd name="connsiteX57" fmla="*/ 6437468 w 7029438"/>
              <a:gd name="connsiteY57" fmla="*/ 4631779 h 5036184"/>
              <a:gd name="connsiteX58" fmla="*/ 6372706 w 7029438"/>
              <a:gd name="connsiteY58" fmla="*/ 4714327 h 5036184"/>
              <a:gd name="connsiteX59" fmla="*/ 6339837 w 7029438"/>
              <a:gd name="connsiteY59" fmla="*/ 4754901 h 5036184"/>
              <a:gd name="connsiteX60" fmla="*/ 6305666 w 7029438"/>
              <a:gd name="connsiteY60" fmla="*/ 4794310 h 5036184"/>
              <a:gd name="connsiteX61" fmla="*/ 6236999 w 7029438"/>
              <a:gd name="connsiteY61" fmla="*/ 4874292 h 5036184"/>
              <a:gd name="connsiteX62" fmla="*/ 6144875 w 7029438"/>
              <a:gd name="connsiteY62" fmla="*/ 4982505 h 5036184"/>
              <a:gd name="connsiteX63" fmla="*/ 6096659 w 7029438"/>
              <a:gd name="connsiteY63" fmla="*/ 5036184 h 5036184"/>
              <a:gd name="connsiteX64" fmla="*/ 0 w 7029438"/>
              <a:gd name="connsiteY64" fmla="*/ 5036184 h 5036184"/>
              <a:gd name="connsiteX65" fmla="*/ 0 w 7029438"/>
              <a:gd name="connsiteY65" fmla="*/ 1123958 h 5036184"/>
              <a:gd name="connsiteX66" fmla="*/ 266858 w 7029438"/>
              <a:gd name="connsiteY66" fmla="*/ 919454 h 5036184"/>
              <a:gd name="connsiteX67" fmla="*/ 1018618 w 7029438"/>
              <a:gd name="connsiteY67" fmla="*/ 485028 h 5036184"/>
              <a:gd name="connsiteX68" fmla="*/ 2691038 w 7029438"/>
              <a:gd name="connsiteY68" fmla="*/ 26583 h 5036184"/>
              <a:gd name="connsiteX69" fmla="*/ 2745712 w 7029438"/>
              <a:gd name="connsiteY69" fmla="*/ 20287 h 5036184"/>
              <a:gd name="connsiteX70" fmla="*/ 2800385 w 7029438"/>
              <a:gd name="connsiteY70" fmla="*/ 16556 h 5036184"/>
              <a:gd name="connsiteX71" fmla="*/ 2908430 w 7029438"/>
              <a:gd name="connsiteY71" fmla="*/ 8861 h 5036184"/>
              <a:gd name="connsiteX72" fmla="*/ 3016150 w 7029438"/>
              <a:gd name="connsiteY72" fmla="*/ 3731 h 50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29438" h="5036184">
                <a:moveTo>
                  <a:pt x="3124195" y="0"/>
                </a:moveTo>
                <a:cubicBezTo>
                  <a:pt x="3160969" y="0"/>
                  <a:pt x="3197744" y="0"/>
                  <a:pt x="3233542" y="0"/>
                </a:cubicBezTo>
                <a:cubicBezTo>
                  <a:pt x="3269014" y="1166"/>
                  <a:pt x="3305789" y="0"/>
                  <a:pt x="3341261" y="1166"/>
                </a:cubicBezTo>
                <a:lnTo>
                  <a:pt x="3449306" y="5130"/>
                </a:lnTo>
                <a:lnTo>
                  <a:pt x="3503980" y="7695"/>
                </a:lnTo>
                <a:cubicBezTo>
                  <a:pt x="3522855" y="8861"/>
                  <a:pt x="3540754" y="10260"/>
                  <a:pt x="3558653" y="11426"/>
                </a:cubicBezTo>
                <a:cubicBezTo>
                  <a:pt x="3630900" y="17722"/>
                  <a:pt x="3703473" y="21686"/>
                  <a:pt x="3774418" y="30548"/>
                </a:cubicBezTo>
                <a:lnTo>
                  <a:pt x="3882463" y="43140"/>
                </a:lnTo>
                <a:cubicBezTo>
                  <a:pt x="3917935" y="48270"/>
                  <a:pt x="3953408" y="54566"/>
                  <a:pt x="3989206" y="59696"/>
                </a:cubicBezTo>
                <a:cubicBezTo>
                  <a:pt x="4024679" y="64826"/>
                  <a:pt x="4060151" y="69956"/>
                  <a:pt x="4095624" y="76252"/>
                </a:cubicBezTo>
                <a:cubicBezTo>
                  <a:pt x="4131422" y="82548"/>
                  <a:pt x="4166895" y="88844"/>
                  <a:pt x="4202368" y="96539"/>
                </a:cubicBezTo>
                <a:lnTo>
                  <a:pt x="4307809" y="119392"/>
                </a:lnTo>
                <a:lnTo>
                  <a:pt x="4413251" y="143410"/>
                </a:lnTo>
                <a:cubicBezTo>
                  <a:pt x="4693777" y="212200"/>
                  <a:pt x="4966819" y="306174"/>
                  <a:pt x="5227168" y="425332"/>
                </a:cubicBezTo>
                <a:cubicBezTo>
                  <a:pt x="5486542" y="544723"/>
                  <a:pt x="5734199" y="688366"/>
                  <a:pt x="5957449" y="861157"/>
                </a:cubicBezTo>
                <a:cubicBezTo>
                  <a:pt x="6181024" y="1032549"/>
                  <a:pt x="6380517" y="1231923"/>
                  <a:pt x="6542910" y="1455316"/>
                </a:cubicBezTo>
                <a:cubicBezTo>
                  <a:pt x="6624269" y="1567245"/>
                  <a:pt x="6695540" y="1684071"/>
                  <a:pt x="6757698" y="1807194"/>
                </a:cubicBezTo>
                <a:lnTo>
                  <a:pt x="6780479" y="1852898"/>
                </a:lnTo>
                <a:cubicBezTo>
                  <a:pt x="6788289" y="1868055"/>
                  <a:pt x="6795775" y="1883446"/>
                  <a:pt x="6801958" y="1900002"/>
                </a:cubicBezTo>
                <a:cubicBezTo>
                  <a:pt x="6815952" y="1931715"/>
                  <a:pt x="6829945" y="1963428"/>
                  <a:pt x="6842637" y="1995142"/>
                </a:cubicBezTo>
                <a:lnTo>
                  <a:pt x="6879737" y="2091681"/>
                </a:lnTo>
                <a:lnTo>
                  <a:pt x="6911305" y="2190785"/>
                </a:lnTo>
                <a:cubicBezTo>
                  <a:pt x="6934085" y="2255611"/>
                  <a:pt x="6948079" y="2322768"/>
                  <a:pt x="6965978" y="2390159"/>
                </a:cubicBezTo>
                <a:lnTo>
                  <a:pt x="6972161" y="2415576"/>
                </a:lnTo>
                <a:cubicBezTo>
                  <a:pt x="6974765" y="2424438"/>
                  <a:pt x="6976067" y="2432133"/>
                  <a:pt x="6977368" y="2440994"/>
                </a:cubicBezTo>
                <a:lnTo>
                  <a:pt x="6986155" y="2491828"/>
                </a:lnTo>
                <a:lnTo>
                  <a:pt x="6995267" y="2542430"/>
                </a:lnTo>
                <a:lnTo>
                  <a:pt x="7000149" y="2567847"/>
                </a:lnTo>
                <a:lnTo>
                  <a:pt x="7002752" y="2580672"/>
                </a:lnTo>
                <a:lnTo>
                  <a:pt x="7004054" y="2593264"/>
                </a:lnTo>
                <a:lnTo>
                  <a:pt x="7016746" y="2696100"/>
                </a:lnTo>
                <a:cubicBezTo>
                  <a:pt x="7019350" y="2712656"/>
                  <a:pt x="7021953" y="2730611"/>
                  <a:pt x="7023255" y="2746934"/>
                </a:cubicBezTo>
                <a:lnTo>
                  <a:pt x="7024231" y="2799168"/>
                </a:lnTo>
                <a:lnTo>
                  <a:pt x="7029438" y="2902003"/>
                </a:lnTo>
                <a:lnTo>
                  <a:pt x="7028137" y="3004838"/>
                </a:lnTo>
                <a:lnTo>
                  <a:pt x="7028137" y="3055673"/>
                </a:lnTo>
                <a:lnTo>
                  <a:pt x="7024231" y="3106507"/>
                </a:lnTo>
                <a:lnTo>
                  <a:pt x="7016746" y="3209342"/>
                </a:lnTo>
                <a:lnTo>
                  <a:pt x="7002752" y="3310779"/>
                </a:lnTo>
                <a:lnTo>
                  <a:pt x="6996569" y="3361613"/>
                </a:lnTo>
                <a:lnTo>
                  <a:pt x="6986155" y="3412448"/>
                </a:lnTo>
                <a:lnTo>
                  <a:pt x="6967280" y="3514117"/>
                </a:lnTo>
                <a:lnTo>
                  <a:pt x="6941896" y="3614387"/>
                </a:lnTo>
                <a:cubicBezTo>
                  <a:pt x="6937990" y="3630943"/>
                  <a:pt x="6934085" y="3647499"/>
                  <a:pt x="6929204" y="3664056"/>
                </a:cubicBezTo>
                <a:lnTo>
                  <a:pt x="6913908" y="3713491"/>
                </a:lnTo>
                <a:cubicBezTo>
                  <a:pt x="6902518" y="3745204"/>
                  <a:pt x="6893731" y="3778317"/>
                  <a:pt x="6882015" y="3811196"/>
                </a:cubicBezTo>
                <a:lnTo>
                  <a:pt x="6845241" y="3907735"/>
                </a:lnTo>
                <a:cubicBezTo>
                  <a:pt x="6839058" y="3924292"/>
                  <a:pt x="6832549" y="3939449"/>
                  <a:pt x="6826366" y="3956005"/>
                </a:cubicBezTo>
                <a:lnTo>
                  <a:pt x="6804561" y="4003108"/>
                </a:lnTo>
                <a:cubicBezTo>
                  <a:pt x="6790568" y="4034822"/>
                  <a:pt x="6777875" y="4066535"/>
                  <a:pt x="6762905" y="4098248"/>
                </a:cubicBezTo>
                <a:lnTo>
                  <a:pt x="6715717" y="4191057"/>
                </a:lnTo>
                <a:cubicBezTo>
                  <a:pt x="6706930" y="4206214"/>
                  <a:pt x="6700421" y="4221371"/>
                  <a:pt x="6691635" y="4236761"/>
                </a:cubicBezTo>
                <a:lnTo>
                  <a:pt x="6666251" y="4282466"/>
                </a:lnTo>
                <a:cubicBezTo>
                  <a:pt x="6648352" y="4313013"/>
                  <a:pt x="6632080" y="4343327"/>
                  <a:pt x="6614181" y="4372709"/>
                </a:cubicBezTo>
                <a:lnTo>
                  <a:pt x="6556904" y="4460154"/>
                </a:lnTo>
                <a:cubicBezTo>
                  <a:pt x="6548117" y="4474145"/>
                  <a:pt x="6539330" y="4489535"/>
                  <a:pt x="6528916" y="4503526"/>
                </a:cubicBezTo>
                <a:lnTo>
                  <a:pt x="6498651" y="4546666"/>
                </a:lnTo>
                <a:cubicBezTo>
                  <a:pt x="6478148" y="4574648"/>
                  <a:pt x="6457971" y="4603796"/>
                  <a:pt x="6437468" y="4631779"/>
                </a:cubicBezTo>
                <a:lnTo>
                  <a:pt x="6372706" y="4714327"/>
                </a:lnTo>
                <a:cubicBezTo>
                  <a:pt x="6361316" y="4726919"/>
                  <a:pt x="6351228" y="4740910"/>
                  <a:pt x="6339837" y="4754901"/>
                </a:cubicBezTo>
                <a:lnTo>
                  <a:pt x="6305666" y="4794310"/>
                </a:lnTo>
                <a:lnTo>
                  <a:pt x="6236999" y="4874292"/>
                </a:lnTo>
                <a:cubicBezTo>
                  <a:pt x="6236999" y="4874292"/>
                  <a:pt x="6193431" y="4927153"/>
                  <a:pt x="6144875" y="4982505"/>
                </a:cubicBezTo>
                <a:lnTo>
                  <a:pt x="6096659" y="5036184"/>
                </a:lnTo>
                <a:lnTo>
                  <a:pt x="0" y="5036184"/>
                </a:lnTo>
                <a:lnTo>
                  <a:pt x="0" y="1123958"/>
                </a:lnTo>
                <a:cubicBezTo>
                  <a:pt x="86241" y="1052836"/>
                  <a:pt x="175411" y="984279"/>
                  <a:pt x="266858" y="919454"/>
                </a:cubicBezTo>
                <a:cubicBezTo>
                  <a:pt x="502800" y="753192"/>
                  <a:pt x="755665" y="608383"/>
                  <a:pt x="1018618" y="485028"/>
                </a:cubicBezTo>
                <a:cubicBezTo>
                  <a:pt x="1544198" y="238783"/>
                  <a:pt x="2114690" y="86279"/>
                  <a:pt x="2691038" y="26583"/>
                </a:cubicBezTo>
                <a:lnTo>
                  <a:pt x="2745712" y="20287"/>
                </a:lnTo>
                <a:lnTo>
                  <a:pt x="2800385" y="16556"/>
                </a:lnTo>
                <a:lnTo>
                  <a:pt x="2908430" y="8861"/>
                </a:lnTo>
                <a:cubicBezTo>
                  <a:pt x="2943903" y="5130"/>
                  <a:pt x="2980677" y="5130"/>
                  <a:pt x="3016150" y="3731"/>
                </a:cubicBezTo>
                <a:close/>
              </a:path>
            </a:pathLst>
          </a:custGeom>
          <a:solidFill>
            <a:schemeClr val="accent4"/>
          </a:solidFill>
        </p:spPr>
        <p:txBody>
          <a:bodyPr wrap="square" anchor="ctr">
            <a:noAutofit/>
          </a:bodyPr>
          <a:lstStyle>
            <a:lvl1pPr marL="0" indent="0" algn="ctr">
              <a:buNone/>
              <a:defRPr/>
            </a:lvl1pPr>
          </a:lstStyle>
          <a:p>
            <a:r>
              <a:rPr lang="fr-FR"/>
              <a:t>Cliquez sur l'icône pour ajouter une image</a:t>
            </a:r>
            <a:endParaRPr lang="en-US"/>
          </a:p>
        </p:txBody>
      </p:sp>
      <p:sp>
        <p:nvSpPr>
          <p:cNvPr id="21" name="Date Placeholder 3">
            <a:extLst>
              <a:ext uri="{FF2B5EF4-FFF2-40B4-BE49-F238E27FC236}">
                <a16:creationId xmlns:a16="http://schemas.microsoft.com/office/drawing/2014/main" id="{D611355A-2485-4AA5-91FA-EA5F3157B7B3}"/>
              </a:ext>
            </a:extLst>
          </p:cNvPr>
          <p:cNvSpPr>
            <a:spLocks noGrp="1"/>
          </p:cNvSpPr>
          <p:nvPr>
            <p:ph type="dt" sz="half" idx="10"/>
          </p:nvPr>
        </p:nvSpPr>
        <p:spPr>
          <a:xfrm>
            <a:off x="838200" y="6356350"/>
            <a:ext cx="2743200" cy="365125"/>
          </a:xfrm>
        </p:spPr>
        <p:txBody>
          <a:bodyPr/>
          <a:lstStyle/>
          <a:p>
            <a:r>
              <a:rPr lang="en-US"/>
              <a:t>Date</a:t>
            </a:r>
          </a:p>
        </p:txBody>
      </p:sp>
    </p:spTree>
    <p:extLst>
      <p:ext uri="{BB962C8B-B14F-4D97-AF65-F5344CB8AC3E}">
        <p14:creationId xmlns:p14="http://schemas.microsoft.com/office/powerpoint/2010/main" val="60743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D730E8-AC64-406B-9B43-32C726F8C79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4CC6FFF-0FF9-4FFD-B4E2-7945369C4E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D6A9632-A8D2-43F9-9450-052B4F71446D}"/>
              </a:ext>
            </a:extLst>
          </p:cNvPr>
          <p:cNvSpPr>
            <a:spLocks noGrp="1"/>
          </p:cNvSpPr>
          <p:nvPr>
            <p:ph type="dt" sz="half" idx="10"/>
          </p:nvPr>
        </p:nvSpPr>
        <p:spPr/>
        <p:txBody>
          <a:bodyPr/>
          <a:lstStyle/>
          <a:p>
            <a:fld id="{658A7A46-D0FE-41CC-AB11-EAE06DC91238}" type="datetimeFigureOut">
              <a:rPr lang="fr-FR" smtClean="0"/>
              <a:t>20/10/2023</a:t>
            </a:fld>
            <a:endParaRPr lang="fr-FR"/>
          </a:p>
        </p:txBody>
      </p:sp>
      <p:sp>
        <p:nvSpPr>
          <p:cNvPr id="5" name="Espace réservé du pied de page 4">
            <a:extLst>
              <a:ext uri="{FF2B5EF4-FFF2-40B4-BE49-F238E27FC236}">
                <a16:creationId xmlns:a16="http://schemas.microsoft.com/office/drawing/2014/main" id="{1F9AF4FD-DFB2-4D8B-8FE1-0A760AE7DB2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C46A21B-19D3-4E05-9EA5-06D9F4F1D671}"/>
              </a:ext>
            </a:extLst>
          </p:cNvPr>
          <p:cNvSpPr>
            <a:spLocks noGrp="1"/>
          </p:cNvSpPr>
          <p:nvPr>
            <p:ph type="sldNum" sz="quarter" idx="12"/>
          </p:nvPr>
        </p:nvSpPr>
        <p:spPr/>
        <p:txBody>
          <a:bodyPr/>
          <a:lstStyle/>
          <a:p>
            <a:fld id="{DEC29B3C-13E4-4465-9DD2-E3949723BD76}" type="slidenum">
              <a:rPr lang="fr-FR" smtClean="0"/>
              <a:t>‹N°›</a:t>
            </a:fld>
            <a:endParaRPr lang="fr-FR"/>
          </a:p>
        </p:txBody>
      </p:sp>
      <p:pic>
        <p:nvPicPr>
          <p:cNvPr id="7" name="Picture 6" descr="A yellow background with white text&#10;&#10;Description automatically generated">
            <a:extLst>
              <a:ext uri="{FF2B5EF4-FFF2-40B4-BE49-F238E27FC236}">
                <a16:creationId xmlns:a16="http://schemas.microsoft.com/office/drawing/2014/main" id="{BF7ADE56-2E5E-E117-50CE-00EB066DD5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1929" y="208105"/>
            <a:ext cx="754678" cy="754678"/>
          </a:xfrm>
          <a:prstGeom prst="rect">
            <a:avLst/>
          </a:prstGeom>
        </p:spPr>
      </p:pic>
    </p:spTree>
    <p:extLst>
      <p:ext uri="{BB962C8B-B14F-4D97-AF65-F5344CB8AC3E}">
        <p14:creationId xmlns:p14="http://schemas.microsoft.com/office/powerpoint/2010/main" val="3473733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Section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6085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807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177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F2B04-0488-4236-B5A2-E1E5CEDD3D9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Text Placeholder 2">
            <a:extLst>
              <a:ext uri="{FF2B5EF4-FFF2-40B4-BE49-F238E27FC236}">
                <a16:creationId xmlns:a16="http://schemas.microsoft.com/office/drawing/2014/main" id="{1D6E31EE-31A9-4A13-BFD5-7288C7CEDC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a:extLst>
              <a:ext uri="{FF2B5EF4-FFF2-40B4-BE49-F238E27FC236}">
                <a16:creationId xmlns:a16="http://schemas.microsoft.com/office/drawing/2014/main" id="{8956DC7F-8A58-435D-A96E-B950F6B5E4F8}"/>
              </a:ext>
            </a:extLst>
          </p:cNvPr>
          <p:cNvSpPr>
            <a:spLocks noGrp="1"/>
          </p:cNvSpPr>
          <p:nvPr>
            <p:ph type="dt" sz="half" idx="10"/>
          </p:nvPr>
        </p:nvSpPr>
        <p:spPr/>
        <p:txBody>
          <a:bodyPr/>
          <a:lstStyle/>
          <a:p>
            <a:r>
              <a:rPr lang="en-US"/>
              <a:t>Date</a:t>
            </a:r>
          </a:p>
        </p:txBody>
      </p:sp>
      <p:sp>
        <p:nvSpPr>
          <p:cNvPr id="5" name="Footer Placeholder 4">
            <a:extLst>
              <a:ext uri="{FF2B5EF4-FFF2-40B4-BE49-F238E27FC236}">
                <a16:creationId xmlns:a16="http://schemas.microsoft.com/office/drawing/2014/main" id="{78542021-B761-449C-B7A0-4A138E3DF35D}"/>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id="{AD64AB43-8227-4152-8878-7DC3A7426685}"/>
              </a:ext>
            </a:extLst>
          </p:cNvPr>
          <p:cNvSpPr>
            <a:spLocks noGrp="1"/>
          </p:cNvSpPr>
          <p:nvPr>
            <p:ph type="sldNum" sz="quarter" idx="12"/>
          </p:nvPr>
        </p:nvSpPr>
        <p:spPr/>
        <p:txBody>
          <a:bodyPr/>
          <a:lstStyle/>
          <a:p>
            <a:fld id="{6DE18575-B01A-41F4-BD76-017ABF2EB5E4}" type="slidenum">
              <a:rPr lang="en-US" smtClean="0"/>
              <a:t>‹N°›</a:t>
            </a:fld>
            <a:endParaRPr lang="en-US"/>
          </a:p>
        </p:txBody>
      </p:sp>
    </p:spTree>
    <p:extLst>
      <p:ext uri="{BB962C8B-B14F-4D97-AF65-F5344CB8AC3E}">
        <p14:creationId xmlns:p14="http://schemas.microsoft.com/office/powerpoint/2010/main" val="339202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8482E-2795-4669-84DE-3C3991B80AED}"/>
              </a:ext>
            </a:extLst>
          </p:cNvPr>
          <p:cNvSpPr>
            <a:spLocks noGrp="1"/>
          </p:cNvSpPr>
          <p:nvPr>
            <p:ph type="title"/>
          </p:nvPr>
        </p:nvSpPr>
        <p:spPr/>
        <p:txBody>
          <a:bodyPr/>
          <a:lstStyle/>
          <a:p>
            <a:r>
              <a:rPr lang="fr-FR"/>
              <a:t>Modifiez le style du titre</a:t>
            </a:r>
            <a:endParaRPr lang="en-US"/>
          </a:p>
        </p:txBody>
      </p:sp>
      <p:sp>
        <p:nvSpPr>
          <p:cNvPr id="3" name="Content Placeholder 2">
            <a:extLst>
              <a:ext uri="{FF2B5EF4-FFF2-40B4-BE49-F238E27FC236}">
                <a16:creationId xmlns:a16="http://schemas.microsoft.com/office/drawing/2014/main" id="{385C4DC3-3987-4655-ACFE-80191DFDABE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a:extLst>
              <a:ext uri="{FF2B5EF4-FFF2-40B4-BE49-F238E27FC236}">
                <a16:creationId xmlns:a16="http://schemas.microsoft.com/office/drawing/2014/main" id="{6F010B7B-8C4C-4DD8-8605-AE7DD689921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a:extLst>
              <a:ext uri="{FF2B5EF4-FFF2-40B4-BE49-F238E27FC236}">
                <a16:creationId xmlns:a16="http://schemas.microsoft.com/office/drawing/2014/main" id="{99A0A180-F009-4E35-876C-B6C31E159608}"/>
              </a:ext>
            </a:extLst>
          </p:cNvPr>
          <p:cNvSpPr>
            <a:spLocks noGrp="1"/>
          </p:cNvSpPr>
          <p:nvPr>
            <p:ph type="dt" sz="half" idx="10"/>
          </p:nvPr>
        </p:nvSpPr>
        <p:spPr/>
        <p:txBody>
          <a:bodyPr/>
          <a:lstStyle/>
          <a:p>
            <a:r>
              <a:rPr lang="en-US"/>
              <a:t>Date</a:t>
            </a:r>
          </a:p>
        </p:txBody>
      </p:sp>
      <p:sp>
        <p:nvSpPr>
          <p:cNvPr id="6" name="Footer Placeholder 5">
            <a:extLst>
              <a:ext uri="{FF2B5EF4-FFF2-40B4-BE49-F238E27FC236}">
                <a16:creationId xmlns:a16="http://schemas.microsoft.com/office/drawing/2014/main" id="{AD470380-AC22-477B-9C87-F50EC5B49EB6}"/>
              </a:ext>
            </a:extLst>
          </p:cNvPr>
          <p:cNvSpPr>
            <a:spLocks noGrp="1"/>
          </p:cNvSpPr>
          <p:nvPr>
            <p:ph type="ftr" sz="quarter" idx="11"/>
          </p:nvPr>
        </p:nvSpPr>
        <p:spPr/>
        <p:txBody>
          <a:bodyPr/>
          <a:lstStyle/>
          <a:p>
            <a:r>
              <a:rPr lang="en-US"/>
              <a:t>Your Footer Here</a:t>
            </a:r>
          </a:p>
        </p:txBody>
      </p:sp>
      <p:sp>
        <p:nvSpPr>
          <p:cNvPr id="7" name="Slide Number Placeholder 6">
            <a:extLst>
              <a:ext uri="{FF2B5EF4-FFF2-40B4-BE49-F238E27FC236}">
                <a16:creationId xmlns:a16="http://schemas.microsoft.com/office/drawing/2014/main" id="{B6600AE6-766E-4DF0-923A-00FE1D4B3F6E}"/>
              </a:ext>
            </a:extLst>
          </p:cNvPr>
          <p:cNvSpPr>
            <a:spLocks noGrp="1"/>
          </p:cNvSpPr>
          <p:nvPr>
            <p:ph type="sldNum" sz="quarter" idx="12"/>
          </p:nvPr>
        </p:nvSpPr>
        <p:spPr/>
        <p:txBody>
          <a:bodyPr/>
          <a:lstStyle/>
          <a:p>
            <a:fld id="{6DE18575-B01A-41F4-BD76-017ABF2EB5E4}" type="slidenum">
              <a:rPr lang="en-US" smtClean="0"/>
              <a:t>‹N°›</a:t>
            </a:fld>
            <a:endParaRPr lang="en-US"/>
          </a:p>
        </p:txBody>
      </p:sp>
    </p:spTree>
    <p:extLst>
      <p:ext uri="{BB962C8B-B14F-4D97-AF65-F5344CB8AC3E}">
        <p14:creationId xmlns:p14="http://schemas.microsoft.com/office/powerpoint/2010/main" val="16383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0FED8-2232-4F24-8E36-2420AC1B966A}"/>
              </a:ext>
            </a:extLst>
          </p:cNvPr>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Text Placeholder 2">
            <a:extLst>
              <a:ext uri="{FF2B5EF4-FFF2-40B4-BE49-F238E27FC236}">
                <a16:creationId xmlns:a16="http://schemas.microsoft.com/office/drawing/2014/main" id="{0ACE56AD-0583-4D45-AB53-ADA0237F53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a:extLst>
              <a:ext uri="{FF2B5EF4-FFF2-40B4-BE49-F238E27FC236}">
                <a16:creationId xmlns:a16="http://schemas.microsoft.com/office/drawing/2014/main" id="{417CDCCE-BBC8-45F4-A179-32557C29399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a:extLst>
              <a:ext uri="{FF2B5EF4-FFF2-40B4-BE49-F238E27FC236}">
                <a16:creationId xmlns:a16="http://schemas.microsoft.com/office/drawing/2014/main" id="{68B11662-BB76-49C9-A1BF-6B408D1CF8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a:extLst>
              <a:ext uri="{FF2B5EF4-FFF2-40B4-BE49-F238E27FC236}">
                <a16:creationId xmlns:a16="http://schemas.microsoft.com/office/drawing/2014/main" id="{BE1CECAA-FD71-49D3-8558-140577D1A65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a:extLst>
              <a:ext uri="{FF2B5EF4-FFF2-40B4-BE49-F238E27FC236}">
                <a16:creationId xmlns:a16="http://schemas.microsoft.com/office/drawing/2014/main" id="{069C2ED4-9795-4873-8D51-452C42CC022B}"/>
              </a:ext>
            </a:extLst>
          </p:cNvPr>
          <p:cNvSpPr>
            <a:spLocks noGrp="1"/>
          </p:cNvSpPr>
          <p:nvPr>
            <p:ph type="dt" sz="half" idx="10"/>
          </p:nvPr>
        </p:nvSpPr>
        <p:spPr/>
        <p:txBody>
          <a:bodyPr/>
          <a:lstStyle/>
          <a:p>
            <a:r>
              <a:rPr lang="en-US"/>
              <a:t>Date</a:t>
            </a:r>
          </a:p>
        </p:txBody>
      </p:sp>
      <p:sp>
        <p:nvSpPr>
          <p:cNvPr id="8" name="Footer Placeholder 7">
            <a:extLst>
              <a:ext uri="{FF2B5EF4-FFF2-40B4-BE49-F238E27FC236}">
                <a16:creationId xmlns:a16="http://schemas.microsoft.com/office/drawing/2014/main" id="{4C295AE3-E664-4663-9190-5637CDEA4F23}"/>
              </a:ext>
            </a:extLst>
          </p:cNvPr>
          <p:cNvSpPr>
            <a:spLocks noGrp="1"/>
          </p:cNvSpPr>
          <p:nvPr>
            <p:ph type="ftr" sz="quarter" idx="11"/>
          </p:nvPr>
        </p:nvSpPr>
        <p:spPr/>
        <p:txBody>
          <a:bodyPr/>
          <a:lstStyle/>
          <a:p>
            <a:r>
              <a:rPr lang="en-US"/>
              <a:t>Your Footer Here</a:t>
            </a:r>
          </a:p>
        </p:txBody>
      </p:sp>
      <p:sp>
        <p:nvSpPr>
          <p:cNvPr id="9" name="Slide Number Placeholder 8">
            <a:extLst>
              <a:ext uri="{FF2B5EF4-FFF2-40B4-BE49-F238E27FC236}">
                <a16:creationId xmlns:a16="http://schemas.microsoft.com/office/drawing/2014/main" id="{CE8F510F-66F0-43C7-A82D-D24625877F78}"/>
              </a:ext>
            </a:extLst>
          </p:cNvPr>
          <p:cNvSpPr>
            <a:spLocks noGrp="1"/>
          </p:cNvSpPr>
          <p:nvPr>
            <p:ph type="sldNum" sz="quarter" idx="12"/>
          </p:nvPr>
        </p:nvSpPr>
        <p:spPr/>
        <p:txBody>
          <a:bodyPr/>
          <a:lstStyle/>
          <a:p>
            <a:fld id="{6DE18575-B01A-41F4-BD76-017ABF2EB5E4}" type="slidenum">
              <a:rPr lang="en-US" smtClean="0"/>
              <a:t>‹N°›</a:t>
            </a:fld>
            <a:endParaRPr lang="en-US"/>
          </a:p>
        </p:txBody>
      </p:sp>
    </p:spTree>
    <p:extLst>
      <p:ext uri="{BB962C8B-B14F-4D97-AF65-F5344CB8AC3E}">
        <p14:creationId xmlns:p14="http://schemas.microsoft.com/office/powerpoint/2010/main" val="1176721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0408F-B9EF-4C28-8F0A-B35A03B929A7}"/>
              </a:ext>
            </a:extLst>
          </p:cNvPr>
          <p:cNvSpPr>
            <a:spLocks noGrp="1"/>
          </p:cNvSpPr>
          <p:nvPr>
            <p:ph type="title"/>
          </p:nvPr>
        </p:nvSpPr>
        <p:spPr/>
        <p:txBody>
          <a:bodyPr/>
          <a:lstStyle/>
          <a:p>
            <a:r>
              <a:rPr lang="fr-FR"/>
              <a:t>Modifiez le style du titre</a:t>
            </a:r>
            <a:endParaRPr lang="en-US"/>
          </a:p>
        </p:txBody>
      </p:sp>
      <p:sp>
        <p:nvSpPr>
          <p:cNvPr id="3" name="Date Placeholder 2">
            <a:extLst>
              <a:ext uri="{FF2B5EF4-FFF2-40B4-BE49-F238E27FC236}">
                <a16:creationId xmlns:a16="http://schemas.microsoft.com/office/drawing/2014/main" id="{12A1C9ED-9439-4044-8BB4-D4FB97C7A3F9}"/>
              </a:ext>
            </a:extLst>
          </p:cNvPr>
          <p:cNvSpPr>
            <a:spLocks noGrp="1"/>
          </p:cNvSpPr>
          <p:nvPr>
            <p:ph type="dt" sz="half" idx="10"/>
          </p:nvPr>
        </p:nvSpPr>
        <p:spPr/>
        <p:txBody>
          <a:bodyPr/>
          <a:lstStyle/>
          <a:p>
            <a:r>
              <a:rPr lang="en-US"/>
              <a:t>Date</a:t>
            </a:r>
          </a:p>
        </p:txBody>
      </p:sp>
      <p:sp>
        <p:nvSpPr>
          <p:cNvPr id="4" name="Footer Placeholder 3">
            <a:extLst>
              <a:ext uri="{FF2B5EF4-FFF2-40B4-BE49-F238E27FC236}">
                <a16:creationId xmlns:a16="http://schemas.microsoft.com/office/drawing/2014/main" id="{EBBBCF51-F255-490F-95E4-B78679857801}"/>
              </a:ext>
            </a:extLst>
          </p:cNvPr>
          <p:cNvSpPr>
            <a:spLocks noGrp="1"/>
          </p:cNvSpPr>
          <p:nvPr>
            <p:ph type="ftr" sz="quarter" idx="11"/>
          </p:nvPr>
        </p:nvSpPr>
        <p:spPr/>
        <p:txBody>
          <a:bodyPr/>
          <a:lstStyle/>
          <a:p>
            <a:r>
              <a:rPr lang="en-US"/>
              <a:t>Your Footer Here</a:t>
            </a:r>
          </a:p>
        </p:txBody>
      </p:sp>
      <p:sp>
        <p:nvSpPr>
          <p:cNvPr id="5" name="Slide Number Placeholder 4">
            <a:extLst>
              <a:ext uri="{FF2B5EF4-FFF2-40B4-BE49-F238E27FC236}">
                <a16:creationId xmlns:a16="http://schemas.microsoft.com/office/drawing/2014/main" id="{75CAA161-D46E-4560-BF52-B256B9AAB680}"/>
              </a:ext>
            </a:extLst>
          </p:cNvPr>
          <p:cNvSpPr>
            <a:spLocks noGrp="1"/>
          </p:cNvSpPr>
          <p:nvPr>
            <p:ph type="sldNum" sz="quarter" idx="12"/>
          </p:nvPr>
        </p:nvSpPr>
        <p:spPr/>
        <p:txBody>
          <a:bodyPr/>
          <a:lstStyle/>
          <a:p>
            <a:fld id="{6DE18575-B01A-41F4-BD76-017ABF2EB5E4}" type="slidenum">
              <a:rPr lang="en-US" smtClean="0"/>
              <a:t>‹N°›</a:t>
            </a:fld>
            <a:endParaRPr lang="en-US"/>
          </a:p>
        </p:txBody>
      </p:sp>
    </p:spTree>
    <p:extLst>
      <p:ext uri="{BB962C8B-B14F-4D97-AF65-F5344CB8AC3E}">
        <p14:creationId xmlns:p14="http://schemas.microsoft.com/office/powerpoint/2010/main" val="1008554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9A4748-2643-4B94-922F-0F18255C407C}"/>
              </a:ext>
            </a:extLst>
          </p:cNvPr>
          <p:cNvSpPr>
            <a:spLocks noGrp="1"/>
          </p:cNvSpPr>
          <p:nvPr>
            <p:ph type="dt" sz="half" idx="10"/>
          </p:nvPr>
        </p:nvSpPr>
        <p:spPr/>
        <p:txBody>
          <a:bodyPr/>
          <a:lstStyle/>
          <a:p>
            <a:r>
              <a:rPr lang="en-US"/>
              <a:t>Date</a:t>
            </a:r>
          </a:p>
        </p:txBody>
      </p:sp>
      <p:sp>
        <p:nvSpPr>
          <p:cNvPr id="3" name="Footer Placeholder 2">
            <a:extLst>
              <a:ext uri="{FF2B5EF4-FFF2-40B4-BE49-F238E27FC236}">
                <a16:creationId xmlns:a16="http://schemas.microsoft.com/office/drawing/2014/main" id="{6E58EF2F-1895-473C-91A1-2281DE90FCD7}"/>
              </a:ext>
            </a:extLst>
          </p:cNvPr>
          <p:cNvSpPr>
            <a:spLocks noGrp="1"/>
          </p:cNvSpPr>
          <p:nvPr>
            <p:ph type="ftr" sz="quarter" idx="11"/>
          </p:nvPr>
        </p:nvSpPr>
        <p:spPr/>
        <p:txBody>
          <a:bodyPr/>
          <a:lstStyle/>
          <a:p>
            <a:r>
              <a:rPr lang="en-US"/>
              <a:t>Your Footer Here</a:t>
            </a:r>
          </a:p>
        </p:txBody>
      </p:sp>
      <p:sp>
        <p:nvSpPr>
          <p:cNvPr id="4" name="Slide Number Placeholder 3">
            <a:extLst>
              <a:ext uri="{FF2B5EF4-FFF2-40B4-BE49-F238E27FC236}">
                <a16:creationId xmlns:a16="http://schemas.microsoft.com/office/drawing/2014/main" id="{16020444-D191-4595-AF24-33A38966A764}"/>
              </a:ext>
            </a:extLst>
          </p:cNvPr>
          <p:cNvSpPr>
            <a:spLocks noGrp="1"/>
          </p:cNvSpPr>
          <p:nvPr>
            <p:ph type="sldNum" sz="quarter" idx="12"/>
          </p:nvPr>
        </p:nvSpPr>
        <p:spPr/>
        <p:txBody>
          <a:bodyPr/>
          <a:lstStyle/>
          <a:p>
            <a:fld id="{6DE18575-B01A-41F4-BD76-017ABF2EB5E4}" type="slidenum">
              <a:rPr lang="en-US" smtClean="0"/>
              <a:t>‹N°›</a:t>
            </a:fld>
            <a:endParaRPr lang="en-US"/>
          </a:p>
        </p:txBody>
      </p:sp>
      <p:pic>
        <p:nvPicPr>
          <p:cNvPr id="5" name="Picture 4" descr="A yellow background with white text&#10;&#10;Description automatically generated">
            <a:extLst>
              <a:ext uri="{FF2B5EF4-FFF2-40B4-BE49-F238E27FC236}">
                <a16:creationId xmlns:a16="http://schemas.microsoft.com/office/drawing/2014/main" id="{FEA727A5-EED1-729D-2405-B85B878790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1929" y="208105"/>
            <a:ext cx="754678" cy="754678"/>
          </a:xfrm>
          <a:prstGeom prst="rect">
            <a:avLst/>
          </a:prstGeom>
        </p:spPr>
      </p:pic>
    </p:spTree>
    <p:extLst>
      <p:ext uri="{BB962C8B-B14F-4D97-AF65-F5344CB8AC3E}">
        <p14:creationId xmlns:p14="http://schemas.microsoft.com/office/powerpoint/2010/main" val="262123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901F50-F214-472D-B10F-8B3DEC564801}"/>
              </a:ext>
            </a:extLst>
          </p:cNvPr>
          <p:cNvSpPr>
            <a:spLocks noGrp="1"/>
          </p:cNvSpPr>
          <p:nvPr>
            <p:ph type="title"/>
          </p:nvPr>
        </p:nvSpPr>
        <p:spPr>
          <a:xfrm>
            <a:off x="3581400" y="365125"/>
            <a:ext cx="7772400" cy="1325563"/>
          </a:xfrm>
          <a:prstGeom prst="rect">
            <a:avLst/>
          </a:prstGeom>
        </p:spPr>
        <p:txBody>
          <a:bodyPr vert="horz" lIns="91440" tIns="45720" rIns="91440" bIns="45720" rtlCol="0" anchor="ctr">
            <a:noAutofit/>
          </a:bodyPr>
          <a:lstStyle/>
          <a:p>
            <a:r>
              <a:rPr lang="fr-FR"/>
              <a:t>Modifiez le style du titre</a:t>
            </a:r>
            <a:endParaRPr lang="en-US"/>
          </a:p>
        </p:txBody>
      </p:sp>
      <p:sp>
        <p:nvSpPr>
          <p:cNvPr id="3" name="Text Placeholder 2">
            <a:extLst>
              <a:ext uri="{FF2B5EF4-FFF2-40B4-BE49-F238E27FC236}">
                <a16:creationId xmlns:a16="http://schemas.microsoft.com/office/drawing/2014/main" id="{2E3E5BC2-9560-41D4-913B-F4BD646DDCF0}"/>
              </a:ext>
            </a:extLst>
          </p:cNvPr>
          <p:cNvSpPr>
            <a:spLocks noGrp="1"/>
          </p:cNvSpPr>
          <p:nvPr>
            <p:ph type="body" idx="1"/>
          </p:nvPr>
        </p:nvSpPr>
        <p:spPr>
          <a:xfrm>
            <a:off x="3581400" y="1825625"/>
            <a:ext cx="77724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22359C4D-ECD7-4CD9-AE00-4DDC5A018E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lumMod val="75000"/>
                  </a:schemeClr>
                </a:solidFill>
              </a:defRPr>
            </a:lvl1pPr>
          </a:lstStyle>
          <a:p>
            <a:r>
              <a:rPr lang="en-US"/>
              <a:t>Date</a:t>
            </a:r>
          </a:p>
        </p:txBody>
      </p:sp>
      <p:sp>
        <p:nvSpPr>
          <p:cNvPr id="5" name="Footer Placeholder 4">
            <a:extLst>
              <a:ext uri="{FF2B5EF4-FFF2-40B4-BE49-F238E27FC236}">
                <a16:creationId xmlns:a16="http://schemas.microsoft.com/office/drawing/2014/main" id="{DEAB5B2C-4F32-4746-A4D4-F66C4ECF4A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lumMod val="75000"/>
                  </a:schemeClr>
                </a:solidFill>
              </a:defRPr>
            </a:lvl1pPr>
          </a:lstStyle>
          <a:p>
            <a:r>
              <a:rPr lang="en-US"/>
              <a:t>Your Footer Here</a:t>
            </a:r>
          </a:p>
        </p:txBody>
      </p:sp>
      <p:sp>
        <p:nvSpPr>
          <p:cNvPr id="6" name="Slide Number Placeholder 5">
            <a:extLst>
              <a:ext uri="{FF2B5EF4-FFF2-40B4-BE49-F238E27FC236}">
                <a16:creationId xmlns:a16="http://schemas.microsoft.com/office/drawing/2014/main" id="{B3C12FBD-A04D-42A6-88B0-9FBD4E80AC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lumMod val="75000"/>
                  </a:schemeClr>
                </a:solidFill>
              </a:defRPr>
            </a:lvl1pPr>
          </a:lstStyle>
          <a:p>
            <a:fld id="{6DE18575-B01A-41F4-BD76-017ABF2EB5E4}" type="slidenum">
              <a:rPr lang="en-US" smtClean="0"/>
              <a:pPr/>
              <a:t>‹N°›</a:t>
            </a:fld>
            <a:endParaRPr lang="en-US"/>
          </a:p>
        </p:txBody>
      </p:sp>
    </p:spTree>
    <p:extLst>
      <p:ext uri="{BB962C8B-B14F-4D97-AF65-F5344CB8AC3E}">
        <p14:creationId xmlns:p14="http://schemas.microsoft.com/office/powerpoint/2010/main" val="3534898730"/>
      </p:ext>
    </p:extLst>
  </p:cSld>
  <p:clrMap bg1="lt1" tx1="dk1" bg2="lt2" tx2="dk2" accent1="accent1" accent2="accent2" accent3="accent3" accent4="accent4" accent5="accent5" accent6="accent6" hlink="hlink" folHlink="folHlink"/>
  <p:sldLayoutIdLst>
    <p:sldLayoutId id="2147483767" r:id="rId1"/>
    <p:sldLayoutId id="2147483785" r:id="rId2"/>
    <p:sldLayoutId id="2147483784" r:id="rId3"/>
    <p:sldLayoutId id="2147483780"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807" r:id="rId14"/>
    <p:sldLayoutId id="2147483808" r:id="rId15"/>
  </p:sldLayoutIdLst>
  <p:hf hdr="0"/>
  <p:txStyles>
    <p:title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15.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D1CE1972-F89D-4011-826A-9D0AD3D623A2}"/>
              </a:ext>
            </a:extLst>
          </p:cNvPr>
          <p:cNvGrpSpPr/>
          <p:nvPr/>
        </p:nvGrpSpPr>
        <p:grpSpPr>
          <a:xfrm>
            <a:off x="0" y="0"/>
            <a:ext cx="12192000" cy="6927011"/>
            <a:chOff x="0" y="0"/>
            <a:chExt cx="12192000" cy="6927011"/>
          </a:xfrm>
        </p:grpSpPr>
        <p:sp>
          <p:nvSpPr>
            <p:cNvPr id="3" name="Rectangle 2">
              <a:extLst>
                <a:ext uri="{FF2B5EF4-FFF2-40B4-BE49-F238E27FC236}">
                  <a16:creationId xmlns:a16="http://schemas.microsoft.com/office/drawing/2014/main" id="{C50223B0-C8B6-4B50-9665-7C1AF449729C}"/>
                </a:ext>
              </a:extLst>
            </p:cNvPr>
            <p:cNvSpPr/>
            <p:nvPr/>
          </p:nvSpPr>
          <p:spPr>
            <a:xfrm>
              <a:off x="0" y="0"/>
              <a:ext cx="12192000" cy="6854174"/>
            </a:xfrm>
            <a:prstGeom prst="rect">
              <a:avLst/>
            </a:prstGeom>
            <a:solidFill>
              <a:srgbClr val="1A7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B1E76C90-3895-483D-B3B1-801D11B9A827}"/>
                </a:ext>
              </a:extLst>
            </p:cNvPr>
            <p:cNvSpPr/>
            <p:nvPr/>
          </p:nvSpPr>
          <p:spPr>
            <a:xfrm flipH="1">
              <a:off x="156713" y="1"/>
              <a:ext cx="57510" cy="6927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89F9E470-6D47-4760-A782-F08B7B807874}"/>
                </a:ext>
              </a:extLst>
            </p:cNvPr>
            <p:cNvSpPr/>
            <p:nvPr/>
          </p:nvSpPr>
          <p:spPr>
            <a:xfrm flipH="1">
              <a:off x="11977777" y="1"/>
              <a:ext cx="57510" cy="6927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le 1">
            <a:extLst>
              <a:ext uri="{FF2B5EF4-FFF2-40B4-BE49-F238E27FC236}">
                <a16:creationId xmlns:a16="http://schemas.microsoft.com/office/drawing/2014/main" id="{5CE96478-0438-4D0D-A7E9-EF6F93B41DA5}"/>
              </a:ext>
            </a:extLst>
          </p:cNvPr>
          <p:cNvSpPr>
            <a:spLocks noGrp="1"/>
          </p:cNvSpPr>
          <p:nvPr>
            <p:ph type="ctrTitle" idx="4294967295"/>
          </p:nvPr>
        </p:nvSpPr>
        <p:spPr>
          <a:xfrm>
            <a:off x="6595925" y="519744"/>
            <a:ext cx="4945463" cy="2387600"/>
          </a:xfrm>
        </p:spPr>
        <p:txBody>
          <a:bodyPr/>
          <a:lstStyle/>
          <a:p>
            <a:pPr algn="ctr"/>
            <a:r>
              <a:rPr lang="fr-FR" sz="4800" b="1" dirty="0">
                <a:solidFill>
                  <a:schemeClr val="bg1"/>
                </a:solidFill>
              </a:rPr>
              <a:t>Evolution de la classification conventionnelle</a:t>
            </a:r>
            <a:endParaRPr lang="fr-FR" sz="4800" b="0" dirty="0">
              <a:solidFill>
                <a:schemeClr val="bg1"/>
              </a:solidFill>
              <a:latin typeface="Trebuchet MS" panose="020B0603020202020204" pitchFamily="34" charset="0"/>
            </a:endParaRPr>
          </a:p>
        </p:txBody>
      </p:sp>
      <p:sp>
        <p:nvSpPr>
          <p:cNvPr id="4" name="Rectangle 3">
            <a:extLst>
              <a:ext uri="{FF2B5EF4-FFF2-40B4-BE49-F238E27FC236}">
                <a16:creationId xmlns:a16="http://schemas.microsoft.com/office/drawing/2014/main" id="{6C4F1300-9F92-4126-970E-37CB1D146CCE}"/>
              </a:ext>
            </a:extLst>
          </p:cNvPr>
          <p:cNvSpPr/>
          <p:nvPr/>
        </p:nvSpPr>
        <p:spPr>
          <a:xfrm>
            <a:off x="370936" y="1"/>
            <a:ext cx="5492127" cy="6927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D690AFFE-6B53-42B3-A3E7-84B7DCF66AED}"/>
              </a:ext>
            </a:extLst>
          </p:cNvPr>
          <p:cNvSpPr txBox="1"/>
          <p:nvPr/>
        </p:nvSpPr>
        <p:spPr>
          <a:xfrm>
            <a:off x="6595925" y="3427087"/>
            <a:ext cx="5011970" cy="1384995"/>
          </a:xfrm>
          <a:prstGeom prst="rect">
            <a:avLst/>
          </a:prstGeom>
          <a:noFill/>
        </p:spPr>
        <p:txBody>
          <a:bodyPr wrap="square">
            <a:spAutoFit/>
          </a:bodyPr>
          <a:lstStyle/>
          <a:p>
            <a:pPr algn="ctr"/>
            <a:r>
              <a:rPr lang="fr-FR" sz="2800" b="1" dirty="0">
                <a:solidFill>
                  <a:schemeClr val="bg1"/>
                </a:solidFill>
                <a:latin typeface="Trebuchet MS" panose="020B0603020202020204" pitchFamily="34" charset="0"/>
              </a:rPr>
              <a:t>Communication aux salariés de la Branche</a:t>
            </a:r>
            <a:endParaRPr lang="fr-FR" sz="2800" dirty="0">
              <a:solidFill>
                <a:schemeClr val="bg1"/>
              </a:solidFill>
              <a:latin typeface="Trebuchet MS" panose="020B0603020202020204" pitchFamily="34" charset="0"/>
            </a:endParaRPr>
          </a:p>
          <a:p>
            <a:pPr algn="ctr"/>
            <a:endParaRPr lang="fr-FR" sz="2800" b="1" dirty="0">
              <a:solidFill>
                <a:schemeClr val="bg1"/>
              </a:solidFill>
              <a:latin typeface="Trebuchet MS" panose="020B0603020202020204" pitchFamily="34" charset="0"/>
            </a:endParaRPr>
          </a:p>
        </p:txBody>
      </p:sp>
      <p:pic>
        <p:nvPicPr>
          <p:cNvPr id="13" name="Image 12">
            <a:extLst>
              <a:ext uri="{FF2B5EF4-FFF2-40B4-BE49-F238E27FC236}">
                <a16:creationId xmlns:a16="http://schemas.microsoft.com/office/drawing/2014/main" id="{9F04C5BD-9D7A-4428-943C-D2CD7B6EDC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05" y="4197006"/>
            <a:ext cx="5086350" cy="1837055"/>
          </a:xfrm>
          <a:prstGeom prst="rect">
            <a:avLst/>
          </a:prstGeom>
        </p:spPr>
      </p:pic>
      <p:pic>
        <p:nvPicPr>
          <p:cNvPr id="8" name="Picture 7" descr="A yellow background with white text&#10;&#10;Description automatically generated">
            <a:extLst>
              <a:ext uri="{FF2B5EF4-FFF2-40B4-BE49-F238E27FC236}">
                <a16:creationId xmlns:a16="http://schemas.microsoft.com/office/drawing/2014/main" id="{2459CCDD-43D4-96ED-28BD-59B9595596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4422" y="886875"/>
            <a:ext cx="2645716" cy="2645716"/>
          </a:xfrm>
          <a:prstGeom prst="rect">
            <a:avLst/>
          </a:prstGeom>
        </p:spPr>
      </p:pic>
    </p:spTree>
    <p:extLst>
      <p:ext uri="{BB962C8B-B14F-4D97-AF65-F5344CB8AC3E}">
        <p14:creationId xmlns:p14="http://schemas.microsoft.com/office/powerpoint/2010/main" val="3962694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98;p21">
            <a:extLst>
              <a:ext uri="{FF2B5EF4-FFF2-40B4-BE49-F238E27FC236}">
                <a16:creationId xmlns:a16="http://schemas.microsoft.com/office/drawing/2014/main" id="{0F48AF05-9884-4086-9055-7EEAD1834AF7}"/>
              </a:ext>
            </a:extLst>
          </p:cNvPr>
          <p:cNvSpPr txBox="1"/>
          <p:nvPr/>
        </p:nvSpPr>
        <p:spPr>
          <a:xfrm>
            <a:off x="920763" y="1880848"/>
            <a:ext cx="2840400" cy="839428"/>
          </a:xfrm>
          <a:prstGeom prst="rect">
            <a:avLst/>
          </a:prstGeom>
          <a:noFill/>
          <a:ln>
            <a:noFill/>
          </a:ln>
        </p:spPr>
        <p:txBody>
          <a:bodyPr spcFirstLastPara="1" wrap="square" lIns="34300" tIns="17150" rIns="34300" bIns="17150" anchor="ctr" anchorCtr="0">
            <a:noAutofit/>
          </a:bodyPr>
          <a:lstStyle/>
          <a:p>
            <a:pPr algn="ctr"/>
            <a:r>
              <a:rPr lang="fr-FR" sz="1400" b="1" dirty="0">
                <a:solidFill>
                  <a:srgbClr val="C71652"/>
                </a:solidFill>
                <a:latin typeface="Trebuchet MS" panose="020B0603020202020204" pitchFamily="34" charset="0"/>
              </a:rPr>
              <a:t>Inadaptation de l’ancienne classification</a:t>
            </a:r>
            <a:endParaRPr sz="1400" dirty="0">
              <a:solidFill>
                <a:srgbClr val="C71652"/>
              </a:solidFill>
              <a:latin typeface="Trebuchet MS" panose="020B0603020202020204" pitchFamily="34" charset="0"/>
            </a:endParaRPr>
          </a:p>
        </p:txBody>
      </p:sp>
      <p:sp>
        <p:nvSpPr>
          <p:cNvPr id="10" name="Google Shape;198;p21">
            <a:extLst>
              <a:ext uri="{FF2B5EF4-FFF2-40B4-BE49-F238E27FC236}">
                <a16:creationId xmlns:a16="http://schemas.microsoft.com/office/drawing/2014/main" id="{6EEA6E5D-FDA7-40B8-9418-BDE18BEB6FB0}"/>
              </a:ext>
            </a:extLst>
          </p:cNvPr>
          <p:cNvSpPr txBox="1"/>
          <p:nvPr/>
        </p:nvSpPr>
        <p:spPr>
          <a:xfrm>
            <a:off x="4774832" y="1847410"/>
            <a:ext cx="2840284" cy="839428"/>
          </a:xfrm>
          <a:prstGeom prst="rect">
            <a:avLst/>
          </a:prstGeom>
          <a:noFill/>
          <a:ln>
            <a:noFill/>
          </a:ln>
        </p:spPr>
        <p:txBody>
          <a:bodyPr spcFirstLastPara="1" wrap="square" lIns="34300" tIns="17150" rIns="34300" bIns="17150" anchor="ctr" anchorCtr="0">
            <a:noAutofit/>
          </a:bodyPr>
          <a:lstStyle/>
          <a:p>
            <a:pPr algn="ctr"/>
            <a:r>
              <a:rPr lang="fr-FR" sz="1400" b="1" dirty="0">
                <a:solidFill>
                  <a:srgbClr val="1A7079"/>
                </a:solidFill>
                <a:latin typeface="Trebuchet MS" panose="020B0603020202020204" pitchFamily="34" charset="0"/>
              </a:rPr>
              <a:t>Principes directeurs de la nouvelle classification</a:t>
            </a:r>
            <a:endParaRPr lang="fr-FR" sz="1400" dirty="0">
              <a:solidFill>
                <a:srgbClr val="1A7079"/>
              </a:solidFill>
              <a:latin typeface="Trebuchet MS" panose="020B0603020202020204" pitchFamily="34" charset="0"/>
            </a:endParaRPr>
          </a:p>
        </p:txBody>
      </p:sp>
      <p:sp>
        <p:nvSpPr>
          <p:cNvPr id="23" name="Text Placeholder 5">
            <a:extLst>
              <a:ext uri="{FF2B5EF4-FFF2-40B4-BE49-F238E27FC236}">
                <a16:creationId xmlns:a16="http://schemas.microsoft.com/office/drawing/2014/main" id="{335C0D14-512A-446F-B6E5-E99EB2B87C2C}"/>
              </a:ext>
            </a:extLst>
          </p:cNvPr>
          <p:cNvSpPr txBox="1">
            <a:spLocks/>
          </p:cNvSpPr>
          <p:nvPr/>
        </p:nvSpPr>
        <p:spPr>
          <a:xfrm>
            <a:off x="540964" y="2537199"/>
            <a:ext cx="3640512" cy="3696814"/>
          </a:xfrm>
          <a:prstGeom prst="round2DiagRect">
            <a:avLst/>
          </a:prstGeom>
          <a:ln w="28575">
            <a:solidFill>
              <a:srgbClr val="C71652"/>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rgbClr val="C71652"/>
              </a:buClr>
            </a:pPr>
            <a:r>
              <a:rPr lang="fr-FR" sz="1400" dirty="0">
                <a:latin typeface="Trebuchet MS" panose="020B0603020202020204" pitchFamily="34" charset="0"/>
              </a:rPr>
              <a:t>L’ancienne classification, fondée sur le repérage et le classement des métiers les uns par rapport aux autres présentait une obsolescence dans les intitulés et les réalités mêmes des métiers présentés.</a:t>
            </a:r>
          </a:p>
          <a:p>
            <a:pPr algn="just">
              <a:buClr>
                <a:srgbClr val="C71652"/>
              </a:buClr>
            </a:pPr>
            <a:r>
              <a:rPr lang="fr-FR" sz="1400" dirty="0">
                <a:latin typeface="Trebuchet MS" panose="020B0603020202020204" pitchFamily="34" charset="0"/>
              </a:rPr>
              <a:t>Elle présentait aussi une certaine rigidité</a:t>
            </a:r>
          </a:p>
          <a:p>
            <a:pPr algn="just">
              <a:buClr>
                <a:srgbClr val="C71652"/>
              </a:buClr>
            </a:pPr>
            <a:r>
              <a:rPr lang="fr-FR" sz="1400" dirty="0">
                <a:latin typeface="Trebuchet MS" panose="020B0603020202020204" pitchFamily="34" charset="0"/>
              </a:rPr>
              <a:t>La nouvelle classification est plus adaptable, plus souple et plus proche de la réalité des métiers d’aujourd’hui et de demain </a:t>
            </a:r>
          </a:p>
        </p:txBody>
      </p:sp>
      <p:sp>
        <p:nvSpPr>
          <p:cNvPr id="24" name="Text Placeholder 5">
            <a:extLst>
              <a:ext uri="{FF2B5EF4-FFF2-40B4-BE49-F238E27FC236}">
                <a16:creationId xmlns:a16="http://schemas.microsoft.com/office/drawing/2014/main" id="{370AC558-03C4-4D4D-A88D-9BB5FFA3A3DC}"/>
              </a:ext>
            </a:extLst>
          </p:cNvPr>
          <p:cNvSpPr txBox="1">
            <a:spLocks/>
          </p:cNvSpPr>
          <p:nvPr/>
        </p:nvSpPr>
        <p:spPr>
          <a:xfrm>
            <a:off x="4395032" y="2503761"/>
            <a:ext cx="3640512" cy="3730252"/>
          </a:xfrm>
          <a:prstGeom prst="round2DiagRect">
            <a:avLst/>
          </a:prstGeom>
          <a:ln w="28575">
            <a:solidFill>
              <a:srgbClr val="1A7079"/>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rgbClr val="1A7079"/>
              </a:buClr>
            </a:pPr>
            <a:r>
              <a:rPr lang="fr-FR" sz="1400" dirty="0">
                <a:latin typeface="Trebuchet MS" panose="020B0603020202020204" pitchFamily="34" charset="0"/>
              </a:rPr>
              <a:t>Tout individu aspire à la justice sociale</a:t>
            </a:r>
          </a:p>
          <a:p>
            <a:pPr algn="just">
              <a:buClr>
                <a:srgbClr val="1A7079"/>
              </a:buClr>
            </a:pPr>
            <a:r>
              <a:rPr lang="fr-FR" sz="1400" dirty="0">
                <a:latin typeface="Trebuchet MS" panose="020B0603020202020204" pitchFamily="34" charset="0"/>
              </a:rPr>
              <a:t>Reconnaissance du salarié et de son travail </a:t>
            </a:r>
          </a:p>
          <a:p>
            <a:pPr algn="just">
              <a:buClr>
                <a:srgbClr val="1A7079"/>
              </a:buClr>
            </a:pPr>
            <a:r>
              <a:rPr lang="fr-FR" sz="1400" dirty="0">
                <a:latin typeface="Trebuchet MS" panose="020B0603020202020204" pitchFamily="34" charset="0"/>
              </a:rPr>
              <a:t>Juste hiérarchisation et classification du travail</a:t>
            </a:r>
          </a:p>
          <a:p>
            <a:pPr algn="just">
              <a:buClr>
                <a:srgbClr val="1A7079"/>
              </a:buClr>
            </a:pPr>
            <a:r>
              <a:rPr lang="fr-FR" sz="1400" dirty="0">
                <a:latin typeface="Trebuchet MS" panose="020B0603020202020204" pitchFamily="34" charset="0"/>
              </a:rPr>
              <a:t>Reconnue par la Branche comme porteuses d’équité</a:t>
            </a:r>
          </a:p>
          <a:p>
            <a:pPr algn="just">
              <a:buClr>
                <a:srgbClr val="1A7079"/>
              </a:buClr>
            </a:pPr>
            <a:r>
              <a:rPr lang="fr-FR" sz="1400" dirty="0">
                <a:latin typeface="Trebuchet MS" panose="020B0603020202020204" pitchFamily="34" charset="0"/>
              </a:rPr>
              <a:t>Acceptée comme pouvant être source de différenciation</a:t>
            </a:r>
          </a:p>
        </p:txBody>
      </p:sp>
      <p:sp>
        <p:nvSpPr>
          <p:cNvPr id="16" name="Title 1">
            <a:extLst>
              <a:ext uri="{FF2B5EF4-FFF2-40B4-BE49-F238E27FC236}">
                <a16:creationId xmlns:a16="http://schemas.microsoft.com/office/drawing/2014/main" id="{D177772D-A956-449E-8E78-D0B5A3F51BE2}"/>
              </a:ext>
            </a:extLst>
          </p:cNvPr>
          <p:cNvSpPr txBox="1">
            <a:spLocks/>
          </p:cNvSpPr>
          <p:nvPr/>
        </p:nvSpPr>
        <p:spPr>
          <a:xfrm>
            <a:off x="546588" y="346866"/>
            <a:ext cx="9993184"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L’INFORMATION ET LA COMMUNICATION AUX SALARIÉS</a:t>
            </a:r>
          </a:p>
          <a:p>
            <a:r>
              <a:rPr lang="fr-FR" sz="2800" noProof="1">
                <a:solidFill>
                  <a:srgbClr val="1A7079"/>
                </a:solidFill>
                <a:latin typeface="Trebuchet MS" panose="020B0603020202020204" pitchFamily="34" charset="0"/>
              </a:rPr>
              <a:t>Pourquoi changer de système de classification ?</a:t>
            </a:r>
          </a:p>
        </p:txBody>
      </p:sp>
      <p:pic>
        <p:nvPicPr>
          <p:cNvPr id="19" name="Image 18">
            <a:extLst>
              <a:ext uri="{FF2B5EF4-FFF2-40B4-BE49-F238E27FC236}">
                <a16:creationId xmlns:a16="http://schemas.microsoft.com/office/drawing/2014/main" id="{20F9BA5F-9159-44DD-947C-F1268190D69B}"/>
              </a:ext>
            </a:extLst>
          </p:cNvPr>
          <p:cNvPicPr>
            <a:picLocks noChangeAspect="1"/>
          </p:cNvPicPr>
          <p:nvPr/>
        </p:nvPicPr>
        <p:blipFill>
          <a:blip r:embed="rId2"/>
          <a:stretch>
            <a:fillRect/>
          </a:stretch>
        </p:blipFill>
        <p:spPr>
          <a:xfrm>
            <a:off x="546588" y="6541778"/>
            <a:ext cx="5016814" cy="96925"/>
          </a:xfrm>
          <a:prstGeom prst="rect">
            <a:avLst/>
          </a:prstGeom>
        </p:spPr>
      </p:pic>
      <p:sp>
        <p:nvSpPr>
          <p:cNvPr id="8" name="Google Shape;193;p21">
            <a:extLst>
              <a:ext uri="{FF2B5EF4-FFF2-40B4-BE49-F238E27FC236}">
                <a16:creationId xmlns:a16="http://schemas.microsoft.com/office/drawing/2014/main" id="{0BF52451-6181-45B7-A564-03DFD6F91251}"/>
              </a:ext>
            </a:extLst>
          </p:cNvPr>
          <p:cNvSpPr>
            <a:spLocks noChangeAspect="1"/>
          </p:cNvSpPr>
          <p:nvPr/>
        </p:nvSpPr>
        <p:spPr>
          <a:xfrm rot="16200000">
            <a:off x="1926976" y="1257937"/>
            <a:ext cx="855041" cy="765459"/>
          </a:xfrm>
          <a:prstGeom prst="hexagon">
            <a:avLst>
              <a:gd name="adj" fmla="val 25000"/>
              <a:gd name="vf" fmla="val 115470"/>
            </a:avLst>
          </a:prstGeom>
          <a:noFill/>
          <a:ln w="28575">
            <a:solidFill>
              <a:srgbClr val="C71652"/>
            </a:solid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rgbClr val="FFFFFF"/>
              </a:solidFill>
              <a:latin typeface="Trebuchet MS" panose="020B0603020202020204" pitchFamily="34" charset="0"/>
              <a:ea typeface="Montserrat Light"/>
              <a:cs typeface="Montserrat Light"/>
              <a:sym typeface="Montserrat Light"/>
            </a:endParaRPr>
          </a:p>
        </p:txBody>
      </p:sp>
      <p:sp>
        <p:nvSpPr>
          <p:cNvPr id="11" name="Google Shape;190;p21">
            <a:extLst>
              <a:ext uri="{FF2B5EF4-FFF2-40B4-BE49-F238E27FC236}">
                <a16:creationId xmlns:a16="http://schemas.microsoft.com/office/drawing/2014/main" id="{F03933ED-4049-470F-A7B3-072B0A080C75}"/>
              </a:ext>
            </a:extLst>
          </p:cNvPr>
          <p:cNvSpPr/>
          <p:nvPr/>
        </p:nvSpPr>
        <p:spPr>
          <a:xfrm rot="16200000">
            <a:off x="5766202" y="1224604"/>
            <a:ext cx="854748" cy="764956"/>
          </a:xfrm>
          <a:prstGeom prst="hexagon">
            <a:avLst>
              <a:gd name="adj" fmla="val 25000"/>
              <a:gd name="vf" fmla="val 115470"/>
            </a:avLst>
          </a:prstGeom>
          <a:noFill/>
          <a:ln w="28575">
            <a:solidFill>
              <a:srgbClr val="1A7079"/>
            </a:solidFill>
          </a:ln>
        </p:spPr>
        <p:txBody>
          <a:bodyPr spcFirstLastPara="1" wrap="square" lIns="34300" tIns="17150" rIns="34300" bIns="17150" anchor="ctr" anchorCtr="0">
            <a:noAutofit/>
          </a:bodyPr>
          <a:lstStyle/>
          <a:p>
            <a:pPr algn="ctr"/>
            <a:endParaRPr sz="1400">
              <a:solidFill>
                <a:srgbClr val="FFFFFF"/>
              </a:solidFill>
              <a:latin typeface="Trebuchet MS" panose="020B0603020202020204" pitchFamily="34" charset="0"/>
              <a:sym typeface="Montserrat Light"/>
            </a:endParaRPr>
          </a:p>
        </p:txBody>
      </p:sp>
      <p:pic>
        <p:nvPicPr>
          <p:cNvPr id="3" name="Graphique 2">
            <a:extLst>
              <a:ext uri="{FF2B5EF4-FFF2-40B4-BE49-F238E27FC236}">
                <a16:creationId xmlns:a16="http://schemas.microsoft.com/office/drawing/2014/main" id="{8E2541FC-5386-4F76-A1C4-E6C80041BD56}"/>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785" t="6528" r="15145" b="25694"/>
          <a:stretch/>
        </p:blipFill>
        <p:spPr>
          <a:xfrm>
            <a:off x="2073192" y="1380446"/>
            <a:ext cx="551186" cy="533152"/>
          </a:xfrm>
          <a:prstGeom prst="rect">
            <a:avLst/>
          </a:prstGeom>
        </p:spPr>
      </p:pic>
      <p:pic>
        <p:nvPicPr>
          <p:cNvPr id="5" name="Graphique 4">
            <a:extLst>
              <a:ext uri="{FF2B5EF4-FFF2-40B4-BE49-F238E27FC236}">
                <a16:creationId xmlns:a16="http://schemas.microsoft.com/office/drawing/2014/main" id="{9295B41A-4EF1-4F73-8925-05B6F75E09E3}"/>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19359" t="16231" r="17938" b="30894"/>
          <a:stretch/>
        </p:blipFill>
        <p:spPr>
          <a:xfrm>
            <a:off x="5885942" y="1342166"/>
            <a:ext cx="615269" cy="518840"/>
          </a:xfrm>
          <a:prstGeom prst="rect">
            <a:avLst/>
          </a:prstGeom>
        </p:spPr>
      </p:pic>
      <p:sp>
        <p:nvSpPr>
          <p:cNvPr id="18" name="Google Shape;198;p21">
            <a:extLst>
              <a:ext uri="{FF2B5EF4-FFF2-40B4-BE49-F238E27FC236}">
                <a16:creationId xmlns:a16="http://schemas.microsoft.com/office/drawing/2014/main" id="{604BB084-2B0F-4202-B562-0D17A0CE8848}"/>
              </a:ext>
            </a:extLst>
          </p:cNvPr>
          <p:cNvSpPr txBox="1"/>
          <p:nvPr/>
        </p:nvSpPr>
        <p:spPr>
          <a:xfrm>
            <a:off x="8627377" y="1818835"/>
            <a:ext cx="2840284" cy="839428"/>
          </a:xfrm>
          <a:prstGeom prst="rect">
            <a:avLst/>
          </a:prstGeom>
          <a:noFill/>
          <a:ln>
            <a:noFill/>
          </a:ln>
        </p:spPr>
        <p:txBody>
          <a:bodyPr spcFirstLastPara="1" wrap="square" lIns="34300" tIns="17150" rIns="34300" bIns="17150" anchor="ctr" anchorCtr="0">
            <a:noAutofit/>
          </a:bodyPr>
          <a:lstStyle/>
          <a:p>
            <a:pPr algn="ctr"/>
            <a:r>
              <a:rPr lang="fr-FR" sz="1400" b="1" dirty="0">
                <a:solidFill>
                  <a:srgbClr val="F99C05"/>
                </a:solidFill>
                <a:latin typeface="Trebuchet MS" panose="020B0603020202020204" pitchFamily="34" charset="0"/>
              </a:rPr>
              <a:t>Objectifs de la nouvelle classification</a:t>
            </a:r>
            <a:endParaRPr lang="fr-FR" sz="1400" dirty="0">
              <a:solidFill>
                <a:srgbClr val="F99C05"/>
              </a:solidFill>
              <a:latin typeface="Trebuchet MS" panose="020B0603020202020204" pitchFamily="34" charset="0"/>
            </a:endParaRPr>
          </a:p>
        </p:txBody>
      </p:sp>
      <p:sp>
        <p:nvSpPr>
          <p:cNvPr id="20" name="Text Placeholder 5">
            <a:extLst>
              <a:ext uri="{FF2B5EF4-FFF2-40B4-BE49-F238E27FC236}">
                <a16:creationId xmlns:a16="http://schemas.microsoft.com/office/drawing/2014/main" id="{C1CEBC11-FF5E-48A2-B193-09CD8D56CAD8}"/>
              </a:ext>
            </a:extLst>
          </p:cNvPr>
          <p:cNvSpPr txBox="1">
            <a:spLocks/>
          </p:cNvSpPr>
          <p:nvPr/>
        </p:nvSpPr>
        <p:spPr>
          <a:xfrm>
            <a:off x="8247577" y="2475186"/>
            <a:ext cx="3640512" cy="3730252"/>
          </a:xfrm>
          <a:prstGeom prst="round2DiagRect">
            <a:avLst/>
          </a:prstGeom>
          <a:ln w="28575">
            <a:solidFill>
              <a:srgbClr val="F99C05"/>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rgbClr val="1A7079"/>
              </a:buClr>
            </a:pPr>
            <a:r>
              <a:rPr lang="fr-FR" sz="1400" dirty="0">
                <a:latin typeface="Trebuchet MS" panose="020B0603020202020204" pitchFamily="34" charset="0"/>
              </a:rPr>
              <a:t>Faciliter la classification en tenant compte de la diversité des emplois et des entreprises</a:t>
            </a:r>
          </a:p>
          <a:p>
            <a:pPr algn="just">
              <a:buClr>
                <a:srgbClr val="1A7079"/>
              </a:buClr>
            </a:pPr>
            <a:r>
              <a:rPr lang="fr-FR" sz="1400" dirty="0">
                <a:latin typeface="Trebuchet MS" panose="020B0603020202020204" pitchFamily="34" charset="0"/>
              </a:rPr>
              <a:t>Garantir l'équité dans le classement des emplois, grâce à une évaluation qui s'opère sur la base de critères communs à tous les emplois</a:t>
            </a:r>
          </a:p>
          <a:p>
            <a:pPr algn="just">
              <a:buClr>
                <a:srgbClr val="1A7079"/>
              </a:buClr>
            </a:pPr>
            <a:r>
              <a:rPr lang="fr-FR" sz="1400" dirty="0">
                <a:latin typeface="Trebuchet MS" panose="020B0603020202020204" pitchFamily="34" charset="0"/>
              </a:rPr>
              <a:t>Permettre une application respectant les principes d'égalité de traitement et d'égalité professionnelle entre les femmes et les hommes</a:t>
            </a:r>
          </a:p>
          <a:p>
            <a:pPr algn="just">
              <a:buClr>
                <a:srgbClr val="1A7079"/>
              </a:buClr>
            </a:pPr>
            <a:r>
              <a:rPr lang="fr-FR" sz="1400" dirty="0">
                <a:latin typeface="Trebuchet MS" panose="020B0603020202020204" pitchFamily="34" charset="0"/>
              </a:rPr>
              <a:t>Favoriser la prise en compte de l’évolution des emplois, de la mobilité et de la promotion professionnelle</a:t>
            </a:r>
            <a:endParaRPr lang="fr-FR" sz="1600" dirty="0">
              <a:latin typeface="Trebuchet MS" panose="020B0603020202020204" pitchFamily="34" charset="0"/>
            </a:endParaRPr>
          </a:p>
        </p:txBody>
      </p:sp>
      <p:sp>
        <p:nvSpPr>
          <p:cNvPr id="22" name="Google Shape;190;p21">
            <a:extLst>
              <a:ext uri="{FF2B5EF4-FFF2-40B4-BE49-F238E27FC236}">
                <a16:creationId xmlns:a16="http://schemas.microsoft.com/office/drawing/2014/main" id="{D3F8F400-F4FE-4BED-9144-131969D8DC13}"/>
              </a:ext>
            </a:extLst>
          </p:cNvPr>
          <p:cNvSpPr/>
          <p:nvPr/>
        </p:nvSpPr>
        <p:spPr>
          <a:xfrm rot="16200000">
            <a:off x="9618747" y="1196029"/>
            <a:ext cx="854748" cy="764956"/>
          </a:xfrm>
          <a:prstGeom prst="hexagon">
            <a:avLst>
              <a:gd name="adj" fmla="val 25000"/>
              <a:gd name="vf" fmla="val 115470"/>
            </a:avLst>
          </a:prstGeom>
          <a:noFill/>
          <a:ln w="28575">
            <a:solidFill>
              <a:srgbClr val="F99C05"/>
            </a:solidFill>
          </a:ln>
        </p:spPr>
        <p:txBody>
          <a:bodyPr spcFirstLastPara="1" wrap="square" lIns="34300" tIns="17150" rIns="34300" bIns="17150" anchor="ctr" anchorCtr="0">
            <a:noAutofit/>
          </a:bodyPr>
          <a:lstStyle/>
          <a:p>
            <a:pPr algn="ctr"/>
            <a:endParaRPr sz="1400">
              <a:solidFill>
                <a:srgbClr val="FFFFFF"/>
              </a:solidFill>
              <a:latin typeface="Trebuchet MS" panose="020B0603020202020204" pitchFamily="34" charset="0"/>
              <a:sym typeface="Montserrat Light"/>
            </a:endParaRPr>
          </a:p>
        </p:txBody>
      </p:sp>
      <p:pic>
        <p:nvPicPr>
          <p:cNvPr id="6" name="Graphique 5" descr="Mille">
            <a:extLst>
              <a:ext uri="{FF2B5EF4-FFF2-40B4-BE49-F238E27FC236}">
                <a16:creationId xmlns:a16="http://schemas.microsoft.com/office/drawing/2014/main" id="{BD213F39-9113-4A07-98F9-1B5A8763F1B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09368" y="1260521"/>
            <a:ext cx="673505" cy="673505"/>
          </a:xfrm>
          <a:prstGeom prst="rect">
            <a:avLst/>
          </a:prstGeom>
        </p:spPr>
      </p:pic>
      <p:sp>
        <p:nvSpPr>
          <p:cNvPr id="2" name="Freeform: Shape 46">
            <a:extLst>
              <a:ext uri="{FF2B5EF4-FFF2-40B4-BE49-F238E27FC236}">
                <a16:creationId xmlns:a16="http://schemas.microsoft.com/office/drawing/2014/main" id="{855644D5-312D-CD14-F076-5DA1F14DF831}"/>
              </a:ext>
            </a:extLst>
          </p:cNvPr>
          <p:cNvSpPr/>
          <p:nvPr/>
        </p:nvSpPr>
        <p:spPr>
          <a:xfrm rot="16200000">
            <a:off x="11641128" y="6265570"/>
            <a:ext cx="391908" cy="391909"/>
          </a:xfrm>
          <a:custGeom>
            <a:avLst/>
            <a:gdLst>
              <a:gd name="connsiteX0" fmla="*/ 0 w 720670"/>
              <a:gd name="connsiteY0" fmla="*/ 0 h 722625"/>
              <a:gd name="connsiteX1" fmla="*/ 43470 w 720670"/>
              <a:gd name="connsiteY1" fmla="*/ 6634 h 722625"/>
              <a:gd name="connsiteX2" fmla="*/ 713684 w 720670"/>
              <a:gd name="connsiteY2" fmla="*/ 676848 h 722625"/>
              <a:gd name="connsiteX3" fmla="*/ 720670 w 720670"/>
              <a:gd name="connsiteY3" fmla="*/ 722625 h 722625"/>
              <a:gd name="connsiteX4" fmla="*/ 314545 w 720670"/>
              <a:gd name="connsiteY4" fmla="*/ 722625 h 722625"/>
              <a:gd name="connsiteX5" fmla="*/ 0 w 720670"/>
              <a:gd name="connsiteY5" fmla="*/ 408080 h 722625"/>
              <a:gd name="connsiteX6" fmla="*/ 0 w 720670"/>
              <a:gd name="connsiteY6" fmla="*/ 0 h 72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670" h="722625">
                <a:moveTo>
                  <a:pt x="0" y="0"/>
                </a:moveTo>
                <a:lnTo>
                  <a:pt x="43470" y="6634"/>
                </a:lnTo>
                <a:cubicBezTo>
                  <a:pt x="379879" y="75474"/>
                  <a:pt x="644845" y="340440"/>
                  <a:pt x="713684" y="676848"/>
                </a:cubicBezTo>
                <a:lnTo>
                  <a:pt x="720670" y="722625"/>
                </a:lnTo>
                <a:lnTo>
                  <a:pt x="314545" y="722625"/>
                </a:lnTo>
                <a:cubicBezTo>
                  <a:pt x="140827" y="722625"/>
                  <a:pt x="0" y="581798"/>
                  <a:pt x="0" y="408080"/>
                </a:cubicBezTo>
                <a:lnTo>
                  <a:pt x="0" y="0"/>
                </a:lnTo>
                <a:close/>
              </a:path>
            </a:pathLst>
          </a:cu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solidFill>
                  <a:srgbClr val="C00000"/>
                </a:solidFill>
              </a:ln>
              <a:solidFill>
                <a:srgbClr val="C00000"/>
              </a:solidFill>
              <a:effectLst/>
              <a:uLnTx/>
              <a:uFillTx/>
              <a:latin typeface="Calibri" panose="020F0502020204030204"/>
              <a:ea typeface="+mn-ea"/>
              <a:cs typeface="+mn-cs"/>
            </a:endParaRPr>
          </a:p>
        </p:txBody>
      </p:sp>
      <p:sp>
        <p:nvSpPr>
          <p:cNvPr id="15" name="Espace réservé du numéro de diapositive 3">
            <a:extLst>
              <a:ext uri="{FF2B5EF4-FFF2-40B4-BE49-F238E27FC236}">
                <a16:creationId xmlns:a16="http://schemas.microsoft.com/office/drawing/2014/main" id="{D01D45C8-D978-EA11-C9BC-CAA96F65ECDD}"/>
              </a:ext>
            </a:extLst>
          </p:cNvPr>
          <p:cNvSpPr>
            <a:spLocks noGrp="1"/>
          </p:cNvSpPr>
          <p:nvPr/>
        </p:nvSpPr>
        <p:spPr>
          <a:xfrm>
            <a:off x="11075681" y="6435785"/>
            <a:ext cx="460991" cy="308910"/>
          </a:xfrm>
          <a:prstGeom prst="rect">
            <a:avLst/>
          </a:prstGeom>
        </p:spPr>
        <p:txBody>
          <a:bodyPr vert="horz" lIns="91440" tIns="45720" rIns="91440" bIns="45720" rtlCol="0" anchor="ctr"/>
          <a:lstStyle>
            <a:defPPr>
              <a:defRPr lang="fr-FR"/>
            </a:defPPr>
            <a:lvl1pPr marL="0" algn="r" defTabSz="457200" rtl="0" eaLnBrk="1" latinLnBrk="0" hangingPunct="1">
              <a:defRPr sz="9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BB5B7E-4A36-4DEA-8D3A-A9CBA73BAF4C}" type="slidenum">
              <a:rPr lang="fr-FR" sz="1000" noProof="0" smtClean="0">
                <a:solidFill>
                  <a:schemeClr val="tx1"/>
                </a:solidFill>
              </a:rPr>
              <a:pPr/>
              <a:t>2</a:t>
            </a:fld>
            <a:endParaRPr lang="fr-FR" sz="1000" noProof="0" dirty="0">
              <a:solidFill>
                <a:schemeClr val="tx1"/>
              </a:solidFill>
            </a:endParaRPr>
          </a:p>
        </p:txBody>
      </p:sp>
    </p:spTree>
    <p:extLst>
      <p:ext uri="{BB962C8B-B14F-4D97-AF65-F5344CB8AC3E}">
        <p14:creationId xmlns:p14="http://schemas.microsoft.com/office/powerpoint/2010/main" val="1438370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B4F57BB7-2F70-4AFE-A53E-8C2377D6224D}"/>
              </a:ext>
            </a:extLst>
          </p:cNvPr>
          <p:cNvSpPr txBox="1">
            <a:spLocks/>
          </p:cNvSpPr>
          <p:nvPr/>
        </p:nvSpPr>
        <p:spPr>
          <a:xfrm>
            <a:off x="546588" y="346866"/>
            <a:ext cx="9993184"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L’INFORMATION ET LA COMMUNICATION AUX SALARIÉS</a:t>
            </a:r>
          </a:p>
          <a:p>
            <a:r>
              <a:rPr lang="fr-FR" sz="2800" noProof="1">
                <a:solidFill>
                  <a:srgbClr val="1A7079"/>
                </a:solidFill>
                <a:latin typeface="Trebuchet MS" panose="020B0603020202020204" pitchFamily="34" charset="0"/>
              </a:rPr>
              <a:t>Garanties pour les salariés</a:t>
            </a:r>
          </a:p>
        </p:txBody>
      </p:sp>
      <p:pic>
        <p:nvPicPr>
          <p:cNvPr id="19" name="Image 18">
            <a:extLst>
              <a:ext uri="{FF2B5EF4-FFF2-40B4-BE49-F238E27FC236}">
                <a16:creationId xmlns:a16="http://schemas.microsoft.com/office/drawing/2014/main" id="{8D6834F2-F4CC-460A-B2C6-63DB7B9C4F03}"/>
              </a:ext>
            </a:extLst>
          </p:cNvPr>
          <p:cNvPicPr>
            <a:picLocks noChangeAspect="1"/>
          </p:cNvPicPr>
          <p:nvPr/>
        </p:nvPicPr>
        <p:blipFill>
          <a:blip r:embed="rId2"/>
          <a:stretch>
            <a:fillRect/>
          </a:stretch>
        </p:blipFill>
        <p:spPr>
          <a:xfrm>
            <a:off x="546588" y="6541778"/>
            <a:ext cx="5016814" cy="96925"/>
          </a:xfrm>
          <a:prstGeom prst="rect">
            <a:avLst/>
          </a:prstGeom>
        </p:spPr>
      </p:pic>
      <p:sp>
        <p:nvSpPr>
          <p:cNvPr id="8" name="ZoneTexte 7">
            <a:extLst>
              <a:ext uri="{FF2B5EF4-FFF2-40B4-BE49-F238E27FC236}">
                <a16:creationId xmlns:a16="http://schemas.microsoft.com/office/drawing/2014/main" id="{99C22C4C-CFD5-45D7-92BA-4891DA7C5D5B}"/>
              </a:ext>
            </a:extLst>
          </p:cNvPr>
          <p:cNvSpPr txBox="1"/>
          <p:nvPr/>
        </p:nvSpPr>
        <p:spPr>
          <a:xfrm>
            <a:off x="677891" y="1491468"/>
            <a:ext cx="4160809" cy="3323987"/>
          </a:xfrm>
          <a:prstGeom prst="rect">
            <a:avLst/>
          </a:prstGeom>
          <a:noFill/>
        </p:spPr>
        <p:txBody>
          <a:bodyPr wrap="square" rtlCol="0">
            <a:spAutoFit/>
          </a:bodyPr>
          <a:lstStyle/>
          <a:p>
            <a:r>
              <a:rPr lang="fr-FR" sz="1400" dirty="0">
                <a:latin typeface="Trebuchet MS" panose="020B0603020202020204" pitchFamily="34" charset="0"/>
                <a:ea typeface="Calibri" panose="020F0502020204030204" pitchFamily="34" charset="0"/>
                <a:cs typeface="Times New Roman" panose="02020603050405020304" pitchFamily="18" charset="0"/>
              </a:rPr>
              <a:t>Dans le cas où, la nouvelle classification amènerait à un classement de l’emploi induisant des différences pour l’avenir, les partenaires sociaux de la branche DMT ont souhaité garantir un maintien de salaire et de statut : </a:t>
            </a:r>
          </a:p>
          <a:p>
            <a:endParaRPr lang="fr-FR" sz="1400" dirty="0">
              <a:latin typeface="Trebuchet MS" panose="020B0603020202020204" pitchFamily="34" charset="0"/>
              <a:cs typeface="Times New Roman" panose="02020603050405020304" pitchFamily="18" charset="0"/>
            </a:endParaRPr>
          </a:p>
          <a:p>
            <a:r>
              <a:rPr lang="fr-FR" sz="1400" dirty="0">
                <a:latin typeface="Trebuchet MS" panose="020B0603020202020204" pitchFamily="34" charset="0"/>
                <a:cs typeface="Times New Roman" panose="02020603050405020304" pitchFamily="18" charset="0"/>
              </a:rPr>
              <a:t>Pas de baisse de rémunération, </a:t>
            </a:r>
            <a:r>
              <a:rPr lang="fr-FR" sz="1400" b="1" dirty="0">
                <a:solidFill>
                  <a:srgbClr val="F99C05"/>
                </a:solidFill>
                <a:latin typeface="Trebuchet MS" panose="020B0603020202020204" pitchFamily="34" charset="0"/>
                <a:cs typeface="Times New Roman" panose="02020603050405020304" pitchFamily="18" charset="0"/>
              </a:rPr>
              <a:t>le titulaire conserve sa rémunération</a:t>
            </a:r>
            <a:r>
              <a:rPr lang="fr-FR" sz="1400" b="1" dirty="0">
                <a:solidFill>
                  <a:srgbClr val="1A7079"/>
                </a:solidFill>
                <a:latin typeface="Trebuchet MS" panose="020B0603020202020204" pitchFamily="34" charset="0"/>
                <a:cs typeface="Times New Roman" panose="02020603050405020304" pitchFamily="18" charset="0"/>
              </a:rPr>
              <a:t> </a:t>
            </a:r>
            <a:r>
              <a:rPr lang="fr-FR" sz="1400" dirty="0">
                <a:latin typeface="Trebuchet MS" panose="020B0603020202020204" pitchFamily="34" charset="0"/>
                <a:cs typeface="Times New Roman" panose="02020603050405020304" pitchFamily="18" charset="0"/>
              </a:rPr>
              <a:t>s’il est inscrit à l’effectif au moment du passage à la nouvelle classification.</a:t>
            </a:r>
          </a:p>
          <a:p>
            <a:endParaRPr lang="fr-FR" sz="1400" dirty="0">
              <a:latin typeface="Trebuchet MS" panose="020B0603020202020204" pitchFamily="34" charset="0"/>
              <a:ea typeface="Calibri" panose="020F0502020204030204" pitchFamily="34" charset="0"/>
              <a:cs typeface="Times New Roman" panose="02020603050405020304" pitchFamily="18" charset="0"/>
            </a:endParaRPr>
          </a:p>
          <a:p>
            <a:r>
              <a:rPr lang="fr-FR" sz="1400" dirty="0">
                <a:latin typeface="Trebuchet MS" panose="020B0603020202020204" pitchFamily="34" charset="0"/>
                <a:ea typeface="Calibri" panose="020F0502020204030204" pitchFamily="34" charset="0"/>
                <a:cs typeface="Times New Roman" panose="02020603050405020304" pitchFamily="18" charset="0"/>
              </a:rPr>
              <a:t>Pas de perte de statut, </a:t>
            </a:r>
            <a:r>
              <a:rPr lang="fr-FR" sz="1400" b="1" dirty="0">
                <a:solidFill>
                  <a:srgbClr val="F99C05"/>
                </a:solidFill>
                <a:latin typeface="Trebuchet MS" panose="020B0603020202020204" pitchFamily="34" charset="0"/>
                <a:ea typeface="Calibri" panose="020F0502020204030204" pitchFamily="34" charset="0"/>
                <a:cs typeface="Times New Roman" panose="02020603050405020304" pitchFamily="18" charset="0"/>
              </a:rPr>
              <a:t>le statut est maintenu tel qu’il était antérieurement </a:t>
            </a:r>
            <a:r>
              <a:rPr lang="fr-FR" sz="1400" dirty="0">
                <a:latin typeface="Trebuchet MS" panose="020B0603020202020204" pitchFamily="34" charset="0"/>
                <a:cs typeface="Times New Roman" panose="02020603050405020304" pitchFamily="18" charset="0"/>
              </a:rPr>
              <a:t>si le collaborateur est inscrit à l’effectif au moment du passage à la nouvelle classification.</a:t>
            </a:r>
            <a:endParaRPr lang="fr-FR" sz="1400"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3" name="Image 2" descr="Une image contenant texte, capture d’écran, Police&#10;&#10;Description générée automatiquement">
            <a:extLst>
              <a:ext uri="{FF2B5EF4-FFF2-40B4-BE49-F238E27FC236}">
                <a16:creationId xmlns:a16="http://schemas.microsoft.com/office/drawing/2014/main" id="{8EF5F446-AACC-4466-A7FC-6A2B90DE6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7129" y="1491468"/>
            <a:ext cx="6629741" cy="3308520"/>
          </a:xfrm>
          <a:prstGeom prst="rect">
            <a:avLst/>
          </a:prstGeom>
        </p:spPr>
      </p:pic>
      <p:sp>
        <p:nvSpPr>
          <p:cNvPr id="2" name="Freeform: Shape 46">
            <a:extLst>
              <a:ext uri="{FF2B5EF4-FFF2-40B4-BE49-F238E27FC236}">
                <a16:creationId xmlns:a16="http://schemas.microsoft.com/office/drawing/2014/main" id="{3A5BE626-AF30-FF8B-A896-3098E1523237}"/>
              </a:ext>
            </a:extLst>
          </p:cNvPr>
          <p:cNvSpPr/>
          <p:nvPr/>
        </p:nvSpPr>
        <p:spPr>
          <a:xfrm rot="16200000">
            <a:off x="11641128" y="6265570"/>
            <a:ext cx="391908" cy="391909"/>
          </a:xfrm>
          <a:custGeom>
            <a:avLst/>
            <a:gdLst>
              <a:gd name="connsiteX0" fmla="*/ 0 w 720670"/>
              <a:gd name="connsiteY0" fmla="*/ 0 h 722625"/>
              <a:gd name="connsiteX1" fmla="*/ 43470 w 720670"/>
              <a:gd name="connsiteY1" fmla="*/ 6634 h 722625"/>
              <a:gd name="connsiteX2" fmla="*/ 713684 w 720670"/>
              <a:gd name="connsiteY2" fmla="*/ 676848 h 722625"/>
              <a:gd name="connsiteX3" fmla="*/ 720670 w 720670"/>
              <a:gd name="connsiteY3" fmla="*/ 722625 h 722625"/>
              <a:gd name="connsiteX4" fmla="*/ 314545 w 720670"/>
              <a:gd name="connsiteY4" fmla="*/ 722625 h 722625"/>
              <a:gd name="connsiteX5" fmla="*/ 0 w 720670"/>
              <a:gd name="connsiteY5" fmla="*/ 408080 h 722625"/>
              <a:gd name="connsiteX6" fmla="*/ 0 w 720670"/>
              <a:gd name="connsiteY6" fmla="*/ 0 h 72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670" h="722625">
                <a:moveTo>
                  <a:pt x="0" y="0"/>
                </a:moveTo>
                <a:lnTo>
                  <a:pt x="43470" y="6634"/>
                </a:lnTo>
                <a:cubicBezTo>
                  <a:pt x="379879" y="75474"/>
                  <a:pt x="644845" y="340440"/>
                  <a:pt x="713684" y="676848"/>
                </a:cubicBezTo>
                <a:lnTo>
                  <a:pt x="720670" y="722625"/>
                </a:lnTo>
                <a:lnTo>
                  <a:pt x="314545" y="722625"/>
                </a:lnTo>
                <a:cubicBezTo>
                  <a:pt x="140827" y="722625"/>
                  <a:pt x="0" y="581798"/>
                  <a:pt x="0" y="408080"/>
                </a:cubicBezTo>
                <a:lnTo>
                  <a:pt x="0" y="0"/>
                </a:lnTo>
                <a:close/>
              </a:path>
            </a:pathLst>
          </a:cu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solidFill>
                  <a:srgbClr val="C00000"/>
                </a:solidFill>
              </a:ln>
              <a:solidFill>
                <a:srgbClr val="C00000"/>
              </a:solidFill>
              <a:effectLst/>
              <a:uLnTx/>
              <a:uFillTx/>
              <a:latin typeface="Calibri" panose="020F0502020204030204"/>
              <a:ea typeface="+mn-ea"/>
              <a:cs typeface="+mn-cs"/>
            </a:endParaRPr>
          </a:p>
        </p:txBody>
      </p:sp>
      <p:sp>
        <p:nvSpPr>
          <p:cNvPr id="4" name="Espace réservé du numéro de diapositive 3">
            <a:extLst>
              <a:ext uri="{FF2B5EF4-FFF2-40B4-BE49-F238E27FC236}">
                <a16:creationId xmlns:a16="http://schemas.microsoft.com/office/drawing/2014/main" id="{1691DB09-B6BC-87C0-5489-CE157A253A48}"/>
              </a:ext>
            </a:extLst>
          </p:cNvPr>
          <p:cNvSpPr>
            <a:spLocks noGrp="1"/>
          </p:cNvSpPr>
          <p:nvPr/>
        </p:nvSpPr>
        <p:spPr>
          <a:xfrm>
            <a:off x="11075681" y="6435785"/>
            <a:ext cx="460991" cy="308910"/>
          </a:xfrm>
          <a:prstGeom prst="rect">
            <a:avLst/>
          </a:prstGeom>
        </p:spPr>
        <p:txBody>
          <a:bodyPr vert="horz" lIns="91440" tIns="45720" rIns="91440" bIns="45720" rtlCol="0" anchor="ctr"/>
          <a:lstStyle>
            <a:defPPr>
              <a:defRPr lang="fr-FR"/>
            </a:defPPr>
            <a:lvl1pPr marL="0" algn="r" defTabSz="457200" rtl="0" eaLnBrk="1" latinLnBrk="0" hangingPunct="1">
              <a:defRPr sz="9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BB5B7E-4A36-4DEA-8D3A-A9CBA73BAF4C}" type="slidenum">
              <a:rPr lang="fr-FR" sz="1000" noProof="0" smtClean="0">
                <a:solidFill>
                  <a:schemeClr val="tx1"/>
                </a:solidFill>
              </a:rPr>
              <a:pPr/>
              <a:t>3</a:t>
            </a:fld>
            <a:endParaRPr lang="fr-FR" sz="1000" noProof="0" dirty="0">
              <a:solidFill>
                <a:schemeClr val="tx1"/>
              </a:solidFill>
            </a:endParaRPr>
          </a:p>
        </p:txBody>
      </p:sp>
    </p:spTree>
    <p:extLst>
      <p:ext uri="{BB962C8B-B14F-4D97-AF65-F5344CB8AC3E}">
        <p14:creationId xmlns:p14="http://schemas.microsoft.com/office/powerpoint/2010/main" val="608081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B4F57BB7-2F70-4AFE-A53E-8C2377D6224D}"/>
              </a:ext>
            </a:extLst>
          </p:cNvPr>
          <p:cNvSpPr txBox="1">
            <a:spLocks/>
          </p:cNvSpPr>
          <p:nvPr/>
        </p:nvSpPr>
        <p:spPr>
          <a:xfrm>
            <a:off x="546588" y="346866"/>
            <a:ext cx="9993184"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L’INFORMATION ET LA COMMUNICATION AUX SALARIÉS</a:t>
            </a:r>
          </a:p>
          <a:p>
            <a:r>
              <a:rPr lang="fr-FR" sz="2800" noProof="1">
                <a:solidFill>
                  <a:srgbClr val="1A7079"/>
                </a:solidFill>
                <a:latin typeface="Trebuchet MS" panose="020B0603020202020204" pitchFamily="34" charset="0"/>
              </a:rPr>
              <a:t>Conséquences juridiques de la nouvelle classification</a:t>
            </a:r>
          </a:p>
        </p:txBody>
      </p:sp>
      <p:pic>
        <p:nvPicPr>
          <p:cNvPr id="19" name="Image 18">
            <a:extLst>
              <a:ext uri="{FF2B5EF4-FFF2-40B4-BE49-F238E27FC236}">
                <a16:creationId xmlns:a16="http://schemas.microsoft.com/office/drawing/2014/main" id="{8D6834F2-F4CC-460A-B2C6-63DB7B9C4F03}"/>
              </a:ext>
            </a:extLst>
          </p:cNvPr>
          <p:cNvPicPr>
            <a:picLocks noChangeAspect="1"/>
          </p:cNvPicPr>
          <p:nvPr/>
        </p:nvPicPr>
        <p:blipFill>
          <a:blip r:embed="rId2"/>
          <a:stretch>
            <a:fillRect/>
          </a:stretch>
        </p:blipFill>
        <p:spPr>
          <a:xfrm>
            <a:off x="546588" y="6541778"/>
            <a:ext cx="5016814" cy="96925"/>
          </a:xfrm>
          <a:prstGeom prst="rect">
            <a:avLst/>
          </a:prstGeom>
        </p:spPr>
      </p:pic>
      <p:sp>
        <p:nvSpPr>
          <p:cNvPr id="22" name="ZoneTexte 21">
            <a:extLst>
              <a:ext uri="{FF2B5EF4-FFF2-40B4-BE49-F238E27FC236}">
                <a16:creationId xmlns:a16="http://schemas.microsoft.com/office/drawing/2014/main" id="{A49410B1-D39A-4CF2-BF21-331A8DA7BC26}"/>
              </a:ext>
            </a:extLst>
          </p:cNvPr>
          <p:cNvSpPr txBox="1"/>
          <p:nvPr/>
        </p:nvSpPr>
        <p:spPr>
          <a:xfrm>
            <a:off x="677891" y="1481943"/>
            <a:ext cx="4160809" cy="5047536"/>
          </a:xfrm>
          <a:prstGeom prst="rect">
            <a:avLst/>
          </a:prstGeom>
          <a:noFill/>
        </p:spPr>
        <p:txBody>
          <a:bodyPr wrap="square" rtlCol="0">
            <a:spAutoFit/>
          </a:bodyPr>
          <a:lstStyle/>
          <a:p>
            <a:r>
              <a:rPr lang="fr-FR" sz="1400" dirty="0">
                <a:latin typeface="Trebuchet MS" panose="020B0603020202020204" pitchFamily="34" charset="0"/>
                <a:ea typeface="Calibri" panose="020F0502020204030204" pitchFamily="34" charset="0"/>
                <a:cs typeface="Times New Roman" panose="02020603050405020304" pitchFamily="18" charset="0"/>
              </a:rPr>
              <a:t>Chaque salarié est </a:t>
            </a:r>
            <a:r>
              <a:rPr lang="fr-FR" sz="1400" b="1" dirty="0">
                <a:solidFill>
                  <a:srgbClr val="F99C05"/>
                </a:solidFill>
                <a:latin typeface="Trebuchet MS" panose="020B0603020202020204" pitchFamily="34" charset="0"/>
                <a:ea typeface="Calibri" panose="020F0502020204030204" pitchFamily="34" charset="0"/>
                <a:cs typeface="Times New Roman" panose="02020603050405020304" pitchFamily="18" charset="0"/>
              </a:rPr>
              <a:t>informé par écrit </a:t>
            </a:r>
            <a:r>
              <a:rPr lang="fr-FR" sz="1400" dirty="0">
                <a:latin typeface="Trebuchet MS" panose="020B0603020202020204" pitchFamily="34" charset="0"/>
                <a:ea typeface="Calibri" panose="020F0502020204030204" pitchFamily="34" charset="0"/>
                <a:cs typeface="Times New Roman" panose="02020603050405020304" pitchFamily="18" charset="0"/>
              </a:rPr>
              <a:t>à propos du </a:t>
            </a:r>
            <a:r>
              <a:rPr lang="fr-FR" sz="1400" b="1" dirty="0">
                <a:solidFill>
                  <a:srgbClr val="F99C05"/>
                </a:solidFill>
                <a:latin typeface="Trebuchet MS" panose="020B0603020202020204" pitchFamily="34" charset="0"/>
                <a:ea typeface="Calibri" panose="020F0502020204030204" pitchFamily="34" charset="0"/>
                <a:cs typeface="Times New Roman" panose="02020603050405020304" pitchFamily="18" charset="0"/>
              </a:rPr>
              <a:t>classement</a:t>
            </a:r>
            <a:r>
              <a:rPr lang="fr-FR" sz="1400" dirty="0">
                <a:latin typeface="Trebuchet MS" panose="020B0603020202020204" pitchFamily="34" charset="0"/>
                <a:ea typeface="Calibri" panose="020F0502020204030204" pitchFamily="34" charset="0"/>
                <a:cs typeface="Times New Roman" panose="02020603050405020304" pitchFamily="18" charset="0"/>
              </a:rPr>
              <a:t> attribué à l'emploi qu'il exerce ainsi que le </a:t>
            </a:r>
            <a:r>
              <a:rPr lang="fr-FR" sz="1400" b="1" dirty="0">
                <a:solidFill>
                  <a:srgbClr val="F99C05"/>
                </a:solidFill>
                <a:latin typeface="Trebuchet MS" panose="020B0603020202020204" pitchFamily="34" charset="0"/>
                <a:ea typeface="Calibri" panose="020F0502020204030204" pitchFamily="34" charset="0"/>
                <a:cs typeface="Times New Roman" panose="02020603050405020304" pitchFamily="18" charset="0"/>
              </a:rPr>
              <a:t>détail des points</a:t>
            </a:r>
            <a:r>
              <a:rPr lang="fr-FR" sz="1400" dirty="0">
                <a:solidFill>
                  <a:srgbClr val="F99C05"/>
                </a:solidFill>
                <a:latin typeface="Trebuchet MS" panose="020B0603020202020204" pitchFamily="34" charset="0"/>
                <a:ea typeface="Calibri" panose="020F0502020204030204" pitchFamily="34" charset="0"/>
                <a:cs typeface="Times New Roman" panose="02020603050405020304" pitchFamily="18" charset="0"/>
              </a:rPr>
              <a:t> </a:t>
            </a:r>
            <a:r>
              <a:rPr lang="fr-FR" sz="1400" dirty="0">
                <a:latin typeface="Trebuchet MS" panose="020B0603020202020204" pitchFamily="34" charset="0"/>
                <a:ea typeface="Calibri" panose="020F0502020204030204" pitchFamily="34" charset="0"/>
                <a:cs typeface="Times New Roman" panose="02020603050405020304" pitchFamily="18" charset="0"/>
              </a:rPr>
              <a:t>obtenus par critère.</a:t>
            </a:r>
          </a:p>
          <a:p>
            <a:endParaRPr lang="fr-FR" sz="1400" dirty="0">
              <a:latin typeface="Trebuchet MS" panose="020B0603020202020204" pitchFamily="34" charset="0"/>
              <a:cs typeface="Times New Roman" panose="02020603050405020304" pitchFamily="18" charset="0"/>
            </a:endParaRPr>
          </a:p>
          <a:p>
            <a:r>
              <a:rPr lang="fr-FR" sz="1400" dirty="0">
                <a:latin typeface="Trebuchet MS" panose="020B0603020202020204" pitchFamily="34" charset="0"/>
                <a:cs typeface="Times New Roman" panose="02020603050405020304" pitchFamily="18" charset="0"/>
              </a:rPr>
              <a:t>Dans les entreprises de moins de 11 salariés, une réunion d’information collective avec les salariés est préconisée.</a:t>
            </a:r>
          </a:p>
          <a:p>
            <a:endParaRPr lang="fr-FR" sz="1400" dirty="0">
              <a:latin typeface="Trebuchet MS" panose="020B0603020202020204" pitchFamily="34" charset="0"/>
              <a:ea typeface="Calibri" panose="020F0502020204030204" pitchFamily="34" charset="0"/>
              <a:cs typeface="Times New Roman" panose="02020603050405020304" pitchFamily="18" charset="0"/>
            </a:endParaRPr>
          </a:p>
          <a:p>
            <a:r>
              <a:rPr lang="fr-FR" sz="1400" b="1" u="sng" dirty="0">
                <a:solidFill>
                  <a:srgbClr val="1A7079"/>
                </a:solidFill>
                <a:uFill>
                  <a:solidFill>
                    <a:srgbClr val="C71652"/>
                  </a:solidFill>
                </a:uFill>
                <a:latin typeface="Trebuchet MS" panose="020B0603020202020204" pitchFamily="34" charset="0"/>
                <a:ea typeface="Calibri" panose="020F0502020204030204" pitchFamily="34" charset="0"/>
                <a:cs typeface="Times New Roman" panose="02020603050405020304" pitchFamily="18" charset="0"/>
              </a:rPr>
              <a:t>Quelles informations ?</a:t>
            </a:r>
          </a:p>
          <a:p>
            <a:pPr marL="285750" indent="-285750">
              <a:buClr>
                <a:srgbClr val="C71652"/>
              </a:buClr>
              <a:buFont typeface="Arial" panose="020B0604020202020204" pitchFamily="34" charset="0"/>
              <a:buChar char="•"/>
            </a:pPr>
            <a:r>
              <a:rPr lang="fr-FR" sz="1400" b="1" dirty="0">
                <a:solidFill>
                  <a:srgbClr val="F99C05"/>
                </a:solidFill>
                <a:latin typeface="Trebuchet MS" panose="020B0603020202020204" pitchFamily="34" charset="0"/>
                <a:ea typeface="Calibri" panose="020F0502020204030204" pitchFamily="34" charset="0"/>
                <a:cs typeface="Times New Roman" panose="02020603050405020304" pitchFamily="18" charset="0"/>
              </a:rPr>
              <a:t>Emploi tenu ou emploi repère</a:t>
            </a:r>
            <a:r>
              <a:rPr lang="fr-FR" sz="1400" b="1" dirty="0">
                <a:solidFill>
                  <a:srgbClr val="1A7079"/>
                </a:solidFill>
                <a:latin typeface="Trebuchet MS" panose="020B0603020202020204" pitchFamily="34" charset="0"/>
                <a:ea typeface="Calibri" panose="020F0502020204030204" pitchFamily="34" charset="0"/>
                <a:cs typeface="Times New Roman" panose="02020603050405020304" pitchFamily="18" charset="0"/>
              </a:rPr>
              <a:t> </a:t>
            </a:r>
            <a:r>
              <a:rPr lang="fr-FR" sz="1400" dirty="0">
                <a:latin typeface="Trebuchet MS" panose="020B0603020202020204" pitchFamily="34" charset="0"/>
                <a:ea typeface="Calibri" panose="020F0502020204030204" pitchFamily="34" charset="0"/>
                <a:cs typeface="Times New Roman" panose="02020603050405020304" pitchFamily="18" charset="0"/>
              </a:rPr>
              <a:t>auquel il est rattaché</a:t>
            </a:r>
          </a:p>
          <a:p>
            <a:pPr marL="285750" indent="-285750">
              <a:buClr>
                <a:srgbClr val="C71652"/>
              </a:buClr>
              <a:buFont typeface="Arial" panose="020B0604020202020204" pitchFamily="34" charset="0"/>
              <a:buChar char="•"/>
            </a:pPr>
            <a:r>
              <a:rPr lang="fr-FR" sz="1400" b="1" dirty="0">
                <a:solidFill>
                  <a:srgbClr val="F99C05"/>
                </a:solidFill>
                <a:latin typeface="Trebuchet MS" panose="020B0603020202020204" pitchFamily="34" charset="0"/>
                <a:ea typeface="Calibri" panose="020F0502020204030204" pitchFamily="34" charset="0"/>
                <a:cs typeface="Times New Roman" panose="02020603050405020304" pitchFamily="18" charset="0"/>
              </a:rPr>
              <a:t>Niveau</a:t>
            </a:r>
            <a:r>
              <a:rPr lang="fr-FR" sz="1400" dirty="0">
                <a:solidFill>
                  <a:srgbClr val="F99C05"/>
                </a:solidFill>
                <a:latin typeface="Trebuchet MS" panose="020B0603020202020204" pitchFamily="34" charset="0"/>
                <a:ea typeface="Calibri" panose="020F0502020204030204" pitchFamily="34" charset="0"/>
                <a:cs typeface="Times New Roman" panose="02020603050405020304" pitchFamily="18" charset="0"/>
              </a:rPr>
              <a:t> et </a:t>
            </a:r>
            <a:r>
              <a:rPr lang="fr-FR" sz="1400" b="1" dirty="0">
                <a:solidFill>
                  <a:srgbClr val="F99C05"/>
                </a:solidFill>
                <a:latin typeface="Trebuchet MS" panose="020B0603020202020204" pitchFamily="34" charset="0"/>
                <a:ea typeface="Calibri" panose="020F0502020204030204" pitchFamily="34" charset="0"/>
                <a:cs typeface="Times New Roman" panose="02020603050405020304" pitchFamily="18" charset="0"/>
              </a:rPr>
              <a:t>statut attribués</a:t>
            </a:r>
            <a:endParaRPr lang="fr-FR" sz="1400" dirty="0">
              <a:solidFill>
                <a:srgbClr val="F99C05"/>
              </a:solidFill>
              <a:latin typeface="Trebuchet MS" panose="020B0603020202020204" pitchFamily="34" charset="0"/>
              <a:ea typeface="Calibri" panose="020F0502020204030204" pitchFamily="34" charset="0"/>
              <a:cs typeface="Times New Roman" panose="02020603050405020304" pitchFamily="18" charset="0"/>
            </a:endParaRPr>
          </a:p>
          <a:p>
            <a:pPr marL="285750" indent="-285750">
              <a:buClr>
                <a:srgbClr val="C71652"/>
              </a:buClr>
              <a:buFont typeface="Arial" panose="020B0604020202020204" pitchFamily="34" charset="0"/>
              <a:buChar char="•"/>
            </a:pPr>
            <a:r>
              <a:rPr lang="fr-FR" sz="1400" b="1" dirty="0">
                <a:solidFill>
                  <a:srgbClr val="F99C05"/>
                </a:solidFill>
                <a:latin typeface="Trebuchet MS" panose="020B0603020202020204" pitchFamily="34" charset="0"/>
                <a:ea typeface="Calibri" panose="020F0502020204030204" pitchFamily="34" charset="0"/>
                <a:cs typeface="Times New Roman" panose="02020603050405020304" pitchFamily="18" charset="0"/>
              </a:rPr>
              <a:t>Possibilité d’exercer un recours </a:t>
            </a:r>
            <a:r>
              <a:rPr lang="fr-FR" sz="1400" dirty="0">
                <a:latin typeface="Trebuchet MS" panose="020B0603020202020204" pitchFamily="34" charset="0"/>
                <a:ea typeface="Calibri" panose="020F0502020204030204" pitchFamily="34" charset="0"/>
                <a:cs typeface="Times New Roman" panose="02020603050405020304" pitchFamily="18" charset="0"/>
              </a:rPr>
              <a:t>à partir de la notification individuelle et du délai pour le faire</a:t>
            </a:r>
          </a:p>
          <a:p>
            <a:pPr marL="285750" indent="-285750">
              <a:buClr>
                <a:srgbClr val="C71652"/>
              </a:buClr>
              <a:buFont typeface="Arial" panose="020B0604020202020204" pitchFamily="34" charset="0"/>
              <a:buChar char="•"/>
            </a:pPr>
            <a:endParaRPr lang="fr-FR" sz="1400" dirty="0">
              <a:latin typeface="Trebuchet MS" panose="020B0603020202020204" pitchFamily="34" charset="0"/>
              <a:ea typeface="Calibri" panose="020F0502020204030204" pitchFamily="34" charset="0"/>
              <a:cs typeface="Times New Roman" panose="02020603050405020304" pitchFamily="18" charset="0"/>
            </a:endParaRPr>
          </a:p>
          <a:p>
            <a:r>
              <a:rPr lang="fr-FR" sz="1400" b="1" u="sng" dirty="0">
                <a:solidFill>
                  <a:srgbClr val="1A7079"/>
                </a:solidFill>
                <a:uFill>
                  <a:solidFill>
                    <a:srgbClr val="C71652"/>
                  </a:solidFill>
                </a:uFill>
                <a:latin typeface="Trebuchet MS" panose="020B0603020202020204" pitchFamily="34" charset="0"/>
                <a:ea typeface="Calibri" panose="020F0502020204030204" pitchFamily="34" charset="0"/>
                <a:cs typeface="Times New Roman" panose="02020603050405020304" pitchFamily="18" charset="0"/>
              </a:rPr>
              <a:t>Quel délai </a:t>
            </a:r>
            <a:r>
              <a:rPr lang="fr-FR" sz="1400" u="sng" dirty="0">
                <a:uFill>
                  <a:solidFill>
                    <a:srgbClr val="C71652"/>
                  </a:solidFill>
                </a:uFill>
                <a:latin typeface="Trebuchet MS" panose="020B0603020202020204" pitchFamily="34" charset="0"/>
                <a:ea typeface="Calibri" panose="020F0502020204030204" pitchFamily="34" charset="0"/>
                <a:cs typeface="Times New Roman" panose="02020603050405020304" pitchFamily="18" charset="0"/>
              </a:rPr>
              <a:t>?</a:t>
            </a:r>
          </a:p>
          <a:p>
            <a:r>
              <a:rPr lang="fr-FR" sz="1400" dirty="0">
                <a:latin typeface="Trebuchet MS" panose="020B0603020202020204" pitchFamily="34" charset="0"/>
                <a:ea typeface="Calibri" panose="020F0502020204030204" pitchFamily="34" charset="0"/>
                <a:cs typeface="Times New Roman" panose="02020603050405020304" pitchFamily="18" charset="0"/>
              </a:rPr>
              <a:t>Information individuelle des salariés dans les 3 moi</a:t>
            </a:r>
            <a:r>
              <a:rPr lang="fr-FR" sz="1400" b="1" dirty="0">
                <a:latin typeface="Trebuchet MS" panose="020B0603020202020204" pitchFamily="34" charset="0"/>
                <a:ea typeface="Calibri" panose="020F0502020204030204" pitchFamily="34" charset="0"/>
                <a:cs typeface="Times New Roman" panose="02020603050405020304" pitchFamily="18" charset="0"/>
              </a:rPr>
              <a:t>s </a:t>
            </a:r>
            <a:r>
              <a:rPr lang="fr-FR" sz="1400" dirty="0">
                <a:latin typeface="Trebuchet MS" panose="020B0603020202020204" pitchFamily="34" charset="0"/>
                <a:ea typeface="Calibri" panose="020F0502020204030204" pitchFamily="34" charset="0"/>
                <a:cs typeface="Times New Roman" panose="02020603050405020304" pitchFamily="18" charset="0"/>
              </a:rPr>
              <a:t>suivant l’application de la nouvelle grille de classification dans l’entreprise (par accord d’entreprise ou par application directe)</a:t>
            </a:r>
          </a:p>
          <a:p>
            <a:endParaRPr lang="fr-FR" sz="1400" dirty="0">
              <a:latin typeface="Trebuchet MS" panose="020B0603020202020204" pitchFamily="34" charset="0"/>
              <a:ea typeface="Calibri" panose="020F0502020204030204" pitchFamily="34" charset="0"/>
              <a:cs typeface="Times New Roman" panose="02020603050405020304" pitchFamily="18" charset="0"/>
            </a:endParaRPr>
          </a:p>
          <a:p>
            <a:r>
              <a:rPr lang="fr-FR" sz="1400" dirty="0">
                <a:latin typeface="Trebuchet MS" panose="020B0603020202020204" pitchFamily="34" charset="0"/>
                <a:ea typeface="Calibri" panose="020F0502020204030204" pitchFamily="34" charset="0"/>
                <a:cs typeface="Times New Roman" panose="02020603050405020304" pitchFamily="18" charset="0"/>
              </a:rPr>
              <a:t>Ou </a:t>
            </a:r>
            <a:r>
              <a:rPr lang="fr-FR" sz="1400" dirty="0">
                <a:solidFill>
                  <a:srgbClr val="F99C05"/>
                </a:solidFill>
                <a:latin typeface="Trebuchet MS" panose="020B0603020202020204" pitchFamily="34" charset="0"/>
                <a:ea typeface="Calibri" panose="020F0502020204030204" pitchFamily="34" charset="0"/>
                <a:cs typeface="Times New Roman" panose="02020603050405020304" pitchFamily="18" charset="0"/>
              </a:rPr>
              <a:t>au plus tard le 5 octobre 2025</a:t>
            </a:r>
          </a:p>
        </p:txBody>
      </p:sp>
      <p:pic>
        <p:nvPicPr>
          <p:cNvPr id="5" name="Image 4" descr="Une image contenant texte, capture d’écran, Police, nombre&#10;&#10;Description générée automatiquement">
            <a:extLst>
              <a:ext uri="{FF2B5EF4-FFF2-40B4-BE49-F238E27FC236}">
                <a16:creationId xmlns:a16="http://schemas.microsoft.com/office/drawing/2014/main" id="{C3758334-F857-16D8-0321-7170AADF4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6128" y="1412930"/>
            <a:ext cx="6267981" cy="4833866"/>
          </a:xfrm>
          <a:prstGeom prst="rect">
            <a:avLst/>
          </a:prstGeom>
        </p:spPr>
      </p:pic>
      <p:sp>
        <p:nvSpPr>
          <p:cNvPr id="2" name="Freeform: Shape 46">
            <a:extLst>
              <a:ext uri="{FF2B5EF4-FFF2-40B4-BE49-F238E27FC236}">
                <a16:creationId xmlns:a16="http://schemas.microsoft.com/office/drawing/2014/main" id="{BFD21EEC-6622-574F-37CC-8B99B9CB43B1}"/>
              </a:ext>
            </a:extLst>
          </p:cNvPr>
          <p:cNvSpPr/>
          <p:nvPr/>
        </p:nvSpPr>
        <p:spPr>
          <a:xfrm rot="16200000">
            <a:off x="11641128" y="6265570"/>
            <a:ext cx="391908" cy="391909"/>
          </a:xfrm>
          <a:custGeom>
            <a:avLst/>
            <a:gdLst>
              <a:gd name="connsiteX0" fmla="*/ 0 w 720670"/>
              <a:gd name="connsiteY0" fmla="*/ 0 h 722625"/>
              <a:gd name="connsiteX1" fmla="*/ 43470 w 720670"/>
              <a:gd name="connsiteY1" fmla="*/ 6634 h 722625"/>
              <a:gd name="connsiteX2" fmla="*/ 713684 w 720670"/>
              <a:gd name="connsiteY2" fmla="*/ 676848 h 722625"/>
              <a:gd name="connsiteX3" fmla="*/ 720670 w 720670"/>
              <a:gd name="connsiteY3" fmla="*/ 722625 h 722625"/>
              <a:gd name="connsiteX4" fmla="*/ 314545 w 720670"/>
              <a:gd name="connsiteY4" fmla="*/ 722625 h 722625"/>
              <a:gd name="connsiteX5" fmla="*/ 0 w 720670"/>
              <a:gd name="connsiteY5" fmla="*/ 408080 h 722625"/>
              <a:gd name="connsiteX6" fmla="*/ 0 w 720670"/>
              <a:gd name="connsiteY6" fmla="*/ 0 h 72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670" h="722625">
                <a:moveTo>
                  <a:pt x="0" y="0"/>
                </a:moveTo>
                <a:lnTo>
                  <a:pt x="43470" y="6634"/>
                </a:lnTo>
                <a:cubicBezTo>
                  <a:pt x="379879" y="75474"/>
                  <a:pt x="644845" y="340440"/>
                  <a:pt x="713684" y="676848"/>
                </a:cubicBezTo>
                <a:lnTo>
                  <a:pt x="720670" y="722625"/>
                </a:lnTo>
                <a:lnTo>
                  <a:pt x="314545" y="722625"/>
                </a:lnTo>
                <a:cubicBezTo>
                  <a:pt x="140827" y="722625"/>
                  <a:pt x="0" y="581798"/>
                  <a:pt x="0" y="408080"/>
                </a:cubicBezTo>
                <a:lnTo>
                  <a:pt x="0" y="0"/>
                </a:lnTo>
                <a:close/>
              </a:path>
            </a:pathLst>
          </a:cu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solidFill>
                  <a:srgbClr val="C00000"/>
                </a:solidFill>
              </a:ln>
              <a:solidFill>
                <a:srgbClr val="C00000"/>
              </a:solidFill>
              <a:effectLst/>
              <a:uLnTx/>
              <a:uFillTx/>
              <a:latin typeface="Calibri" panose="020F0502020204030204"/>
              <a:ea typeface="+mn-ea"/>
              <a:cs typeface="+mn-cs"/>
            </a:endParaRPr>
          </a:p>
        </p:txBody>
      </p:sp>
      <p:sp>
        <p:nvSpPr>
          <p:cNvPr id="3" name="Espace réservé du numéro de diapositive 3">
            <a:extLst>
              <a:ext uri="{FF2B5EF4-FFF2-40B4-BE49-F238E27FC236}">
                <a16:creationId xmlns:a16="http://schemas.microsoft.com/office/drawing/2014/main" id="{AEFD0003-1953-6DE9-41E3-50E7C6E0E98B}"/>
              </a:ext>
            </a:extLst>
          </p:cNvPr>
          <p:cNvSpPr>
            <a:spLocks noGrp="1"/>
          </p:cNvSpPr>
          <p:nvPr/>
        </p:nvSpPr>
        <p:spPr>
          <a:xfrm>
            <a:off x="11075681" y="6435785"/>
            <a:ext cx="460991" cy="308910"/>
          </a:xfrm>
          <a:prstGeom prst="rect">
            <a:avLst/>
          </a:prstGeom>
        </p:spPr>
        <p:txBody>
          <a:bodyPr vert="horz" lIns="91440" tIns="45720" rIns="91440" bIns="45720" rtlCol="0" anchor="ctr"/>
          <a:lstStyle>
            <a:defPPr>
              <a:defRPr lang="fr-FR"/>
            </a:defPPr>
            <a:lvl1pPr marL="0" algn="r" defTabSz="457200" rtl="0" eaLnBrk="1" latinLnBrk="0" hangingPunct="1">
              <a:defRPr sz="9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BB5B7E-4A36-4DEA-8D3A-A9CBA73BAF4C}" type="slidenum">
              <a:rPr lang="fr-FR" sz="1000" noProof="0" smtClean="0">
                <a:solidFill>
                  <a:schemeClr val="tx1"/>
                </a:solidFill>
              </a:rPr>
              <a:pPr/>
              <a:t>4</a:t>
            </a:fld>
            <a:endParaRPr lang="fr-FR" sz="1000" noProof="0" dirty="0">
              <a:solidFill>
                <a:schemeClr val="tx1"/>
              </a:solidFill>
            </a:endParaRPr>
          </a:p>
        </p:txBody>
      </p:sp>
    </p:spTree>
    <p:extLst>
      <p:ext uri="{BB962C8B-B14F-4D97-AF65-F5344CB8AC3E}">
        <p14:creationId xmlns:p14="http://schemas.microsoft.com/office/powerpoint/2010/main" val="1839484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6">
            <a:extLst>
              <a:ext uri="{FF2B5EF4-FFF2-40B4-BE49-F238E27FC236}">
                <a16:creationId xmlns:a16="http://schemas.microsoft.com/office/drawing/2014/main" id="{BE657FA2-5F4E-443B-AF4A-D7D9B4C2F983}"/>
              </a:ext>
            </a:extLst>
          </p:cNvPr>
          <p:cNvSpPr/>
          <p:nvPr/>
        </p:nvSpPr>
        <p:spPr>
          <a:xfrm>
            <a:off x="625792" y="1366789"/>
            <a:ext cx="11181259" cy="4941116"/>
          </a:xfrm>
          <a:prstGeom prst="roundRect">
            <a:avLst/>
          </a:prstGeom>
          <a:solidFill>
            <a:sysClr val="window" lastClr="FFFFFF"/>
          </a:solidFill>
          <a:ln w="12700" cap="flat" cmpd="sng" algn="ctr">
            <a:noFill/>
            <a:prstDash val="solid"/>
            <a:miter lim="800000"/>
          </a:ln>
          <a:effectLst>
            <a:outerShdw blurRad="241300" dist="152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45">
            <a:extLst>
              <a:ext uri="{FF2B5EF4-FFF2-40B4-BE49-F238E27FC236}">
                <a16:creationId xmlns:a16="http://schemas.microsoft.com/office/drawing/2014/main" id="{61734EF8-59B7-4CDE-9560-FBDB3C47FBBF}"/>
              </a:ext>
            </a:extLst>
          </p:cNvPr>
          <p:cNvSpPr/>
          <p:nvPr/>
        </p:nvSpPr>
        <p:spPr>
          <a:xfrm>
            <a:off x="11070007" y="5524462"/>
            <a:ext cx="768134" cy="805692"/>
          </a:xfrm>
          <a:custGeom>
            <a:avLst/>
            <a:gdLst>
              <a:gd name="connsiteX0" fmla="*/ 725285 w 725285"/>
              <a:gd name="connsiteY0" fmla="*/ 0 h 723329"/>
              <a:gd name="connsiteX1" fmla="*/ 725285 w 725285"/>
              <a:gd name="connsiteY1" fmla="*/ 408784 h 723329"/>
              <a:gd name="connsiteX2" fmla="*/ 410740 w 725285"/>
              <a:gd name="connsiteY2" fmla="*/ 723329 h 723329"/>
              <a:gd name="connsiteX3" fmla="*/ 0 w 725285"/>
              <a:gd name="connsiteY3" fmla="*/ 723329 h 723329"/>
              <a:gd name="connsiteX4" fmla="*/ 6986 w 725285"/>
              <a:gd name="connsiteY4" fmla="*/ 677552 h 723329"/>
              <a:gd name="connsiteX5" fmla="*/ 677200 w 725285"/>
              <a:gd name="connsiteY5" fmla="*/ 7338 h 723329"/>
              <a:gd name="connsiteX6" fmla="*/ 725285 w 725285"/>
              <a:gd name="connsiteY6" fmla="*/ 0 h 72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285" h="723329">
                <a:moveTo>
                  <a:pt x="725285" y="0"/>
                </a:moveTo>
                <a:lnTo>
                  <a:pt x="725285" y="408784"/>
                </a:lnTo>
                <a:cubicBezTo>
                  <a:pt x="725285" y="582502"/>
                  <a:pt x="584458" y="723329"/>
                  <a:pt x="410740" y="723329"/>
                </a:cubicBezTo>
                <a:lnTo>
                  <a:pt x="0" y="723329"/>
                </a:lnTo>
                <a:lnTo>
                  <a:pt x="6986" y="677552"/>
                </a:lnTo>
                <a:cubicBezTo>
                  <a:pt x="75826" y="341144"/>
                  <a:pt x="340792" y="76178"/>
                  <a:pt x="677200" y="7338"/>
                </a:cubicBezTo>
                <a:lnTo>
                  <a:pt x="725285" y="0"/>
                </a:lnTo>
                <a:close/>
              </a:path>
            </a:pathLst>
          </a:custGeom>
          <a:solidFill>
            <a:srgbClr val="C716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ZoneTexte 22">
            <a:extLst>
              <a:ext uri="{FF2B5EF4-FFF2-40B4-BE49-F238E27FC236}">
                <a16:creationId xmlns:a16="http://schemas.microsoft.com/office/drawing/2014/main" id="{BE83F8C0-DE2E-4A94-A768-B7C352CA7328}"/>
              </a:ext>
            </a:extLst>
          </p:cNvPr>
          <p:cNvSpPr txBox="1"/>
          <p:nvPr/>
        </p:nvSpPr>
        <p:spPr>
          <a:xfrm>
            <a:off x="983121" y="1376788"/>
            <a:ext cx="10583087" cy="4078039"/>
          </a:xfrm>
          <a:prstGeom prst="rect">
            <a:avLst/>
          </a:prstGeom>
          <a:noFill/>
        </p:spPr>
        <p:txBody>
          <a:bodyPr wrap="square" rtlCol="0">
            <a:spAutoFit/>
          </a:bodyPr>
          <a:lstStyle/>
          <a:p>
            <a:pPr algn="ctr"/>
            <a:endParaRPr lang="fr-FR" sz="600" b="1" u="sng" dirty="0">
              <a:uFill>
                <a:solidFill>
                  <a:srgbClr val="C71652"/>
                </a:solidFill>
              </a:uFill>
              <a:latin typeface="Trebuchet MS" panose="020B0603020202020204" pitchFamily="34" charset="0"/>
            </a:endParaRPr>
          </a:p>
          <a:p>
            <a:r>
              <a:rPr lang="fr-FR" sz="1400" dirty="0">
                <a:latin typeface="Trebuchet MS" panose="020B0603020202020204" pitchFamily="34" charset="0"/>
              </a:rPr>
              <a:t>Les conditions dans lesquelles les salariés doivent être informés du droit conventionnel applicable à l’entreprise sont en principe fixées par une convention de branche ou un accord professionnel. Mais à défaut d’un tel accord, l’employeur doit respecter les obligations suivantes :</a:t>
            </a:r>
          </a:p>
          <a:p>
            <a:endParaRPr lang="fr-FR" sz="600" dirty="0">
              <a:latin typeface="Trebuchet MS" panose="020B0603020202020204" pitchFamily="34" charset="0"/>
            </a:endParaRPr>
          </a:p>
          <a:p>
            <a:pPr marL="171450" indent="-171450">
              <a:spcAft>
                <a:spcPts val="300"/>
              </a:spcAft>
              <a:buClr>
                <a:schemeClr val="tx1"/>
              </a:buClr>
              <a:buFont typeface="Arial" panose="020B0604020202020204" pitchFamily="34" charset="0"/>
              <a:buChar char="•"/>
            </a:pPr>
            <a:r>
              <a:rPr lang="fr-FR" sz="1400" dirty="0">
                <a:latin typeface="Trebuchet MS" panose="020B0603020202020204" pitchFamily="34" charset="0"/>
              </a:rPr>
              <a:t>Au moment de l’embauche, </a:t>
            </a:r>
            <a:r>
              <a:rPr lang="fr-FR" sz="1400" b="1" dirty="0">
                <a:solidFill>
                  <a:srgbClr val="F99C05"/>
                </a:solidFill>
                <a:latin typeface="Trebuchet MS" panose="020B0603020202020204" pitchFamily="34" charset="0"/>
              </a:rPr>
              <a:t>remettre au salarié une notice d’information </a:t>
            </a:r>
            <a:r>
              <a:rPr lang="fr-FR" sz="1400" dirty="0">
                <a:latin typeface="Trebuchet MS" panose="020B0603020202020204" pitchFamily="34" charset="0"/>
              </a:rPr>
              <a:t>relative aux conventions et accords applicables dans l’entreprise ou l’établissement. Son contenu relève de la responsabilité de l’employeur mais n’a pas d’effet contractuel. Elle ne constitue qu’un rappel des textes conventionnels applicables au salarié et n’a pas à comporter de résumé de leurs dispositions</a:t>
            </a:r>
          </a:p>
          <a:p>
            <a:pPr marL="171450" indent="-171450">
              <a:spcAft>
                <a:spcPts val="300"/>
              </a:spcAft>
              <a:buClr>
                <a:schemeClr val="tx1"/>
              </a:buClr>
              <a:buFont typeface="Arial" panose="020B0604020202020204" pitchFamily="34" charset="0"/>
              <a:buChar char="•"/>
            </a:pPr>
            <a:r>
              <a:rPr lang="fr-FR" sz="1400" b="1" dirty="0">
                <a:solidFill>
                  <a:srgbClr val="F99C05"/>
                </a:solidFill>
                <a:latin typeface="Trebuchet MS" panose="020B0603020202020204" pitchFamily="34" charset="0"/>
              </a:rPr>
              <a:t>Procurer un exemplaire de la convention ou de l’accord collectif au CSE </a:t>
            </a:r>
            <a:r>
              <a:rPr lang="fr-FR" sz="1400" dirty="0">
                <a:latin typeface="Trebuchet MS" panose="020B0603020202020204" pitchFamily="34" charset="0"/>
              </a:rPr>
              <a:t>et le cas échéant aux comités d’établissement, ainsi qu’aux représentant du personnel, aux délégués syndicaux ou aux salariés mandatés</a:t>
            </a:r>
          </a:p>
          <a:p>
            <a:pPr marL="171450" indent="-171450">
              <a:spcAft>
                <a:spcPts val="300"/>
              </a:spcAft>
              <a:buClr>
                <a:schemeClr val="tx1"/>
              </a:buClr>
              <a:buFont typeface="Arial" panose="020B0604020202020204" pitchFamily="34" charset="0"/>
              <a:buChar char="•"/>
            </a:pPr>
            <a:r>
              <a:rPr lang="fr-FR" sz="1400" b="1" dirty="0">
                <a:solidFill>
                  <a:srgbClr val="F99C05"/>
                </a:solidFill>
                <a:latin typeface="Trebuchet MS" panose="020B0603020202020204" pitchFamily="34" charset="0"/>
              </a:rPr>
              <a:t>Tenir un exemplaire à la disposition du personnel </a:t>
            </a:r>
            <a:r>
              <a:rPr lang="fr-FR" sz="1400" dirty="0">
                <a:latin typeface="Trebuchet MS" panose="020B0603020202020204" pitchFamily="34" charset="0"/>
              </a:rPr>
              <a:t>dans chaque établissement </a:t>
            </a:r>
          </a:p>
          <a:p>
            <a:pPr marL="171450" indent="-171450">
              <a:spcAft>
                <a:spcPts val="300"/>
              </a:spcAft>
              <a:buClr>
                <a:schemeClr val="tx1"/>
              </a:buClr>
              <a:buFont typeface="Arial" panose="020B0604020202020204" pitchFamily="34" charset="0"/>
              <a:buChar char="•"/>
            </a:pPr>
            <a:r>
              <a:rPr lang="fr-FR" sz="1400" dirty="0">
                <a:latin typeface="Trebuchet MS" panose="020B0603020202020204" pitchFamily="34" charset="0"/>
              </a:rPr>
              <a:t>Dans les entreprises dotées d’un </a:t>
            </a:r>
            <a:r>
              <a:rPr lang="fr-FR" sz="1400" b="1" dirty="0">
                <a:solidFill>
                  <a:srgbClr val="1A7079"/>
                </a:solidFill>
                <a:latin typeface="Trebuchet MS" panose="020B0603020202020204" pitchFamily="34" charset="0"/>
              </a:rPr>
              <a:t>intranet</a:t>
            </a:r>
            <a:r>
              <a:rPr lang="fr-FR" sz="1400" dirty="0">
                <a:solidFill>
                  <a:srgbClr val="1A7079"/>
                </a:solidFill>
                <a:latin typeface="Trebuchet MS" panose="020B0603020202020204" pitchFamily="34" charset="0"/>
              </a:rPr>
              <a:t>, </a:t>
            </a:r>
            <a:r>
              <a:rPr lang="fr-FR" sz="1400" dirty="0">
                <a:latin typeface="Trebuchet MS" panose="020B0603020202020204" pitchFamily="34" charset="0"/>
              </a:rPr>
              <a:t>y mettre à disposition des salariés </a:t>
            </a:r>
            <a:r>
              <a:rPr lang="fr-FR" sz="1400" dirty="0">
                <a:solidFill>
                  <a:srgbClr val="F99C05"/>
                </a:solidFill>
                <a:latin typeface="Trebuchet MS" panose="020B0603020202020204" pitchFamily="34" charset="0"/>
              </a:rPr>
              <a:t>un </a:t>
            </a:r>
            <a:r>
              <a:rPr lang="fr-FR" sz="1400" b="1" dirty="0">
                <a:solidFill>
                  <a:srgbClr val="F99C05"/>
                </a:solidFill>
                <a:latin typeface="Trebuchet MS" panose="020B0603020202020204" pitchFamily="34" charset="0"/>
              </a:rPr>
              <a:t>exemplaire à jour de toutes conventions ou accords collectifs</a:t>
            </a:r>
            <a:r>
              <a:rPr lang="fr-FR" sz="1400" b="1" dirty="0">
                <a:solidFill>
                  <a:srgbClr val="C71652"/>
                </a:solidFill>
                <a:latin typeface="Trebuchet MS" panose="020B0603020202020204" pitchFamily="34" charset="0"/>
              </a:rPr>
              <a:t> </a:t>
            </a:r>
            <a:r>
              <a:rPr lang="fr-FR" sz="1400" dirty="0">
                <a:latin typeface="Trebuchet MS" panose="020B0603020202020204" pitchFamily="34" charset="0"/>
              </a:rPr>
              <a:t>par lequel l’employeur est lié </a:t>
            </a:r>
          </a:p>
          <a:p>
            <a:pPr marL="171450" indent="-171450">
              <a:spcAft>
                <a:spcPts val="300"/>
              </a:spcAft>
              <a:buClr>
                <a:schemeClr val="tx1"/>
              </a:buClr>
              <a:buFont typeface="Arial" panose="020B0604020202020204" pitchFamily="34" charset="0"/>
              <a:buChar char="•"/>
            </a:pPr>
            <a:r>
              <a:rPr lang="fr-FR" sz="1400" dirty="0">
                <a:latin typeface="Trebuchet MS" panose="020B0603020202020204" pitchFamily="34" charset="0"/>
              </a:rPr>
              <a:t>Mentionner </a:t>
            </a:r>
            <a:r>
              <a:rPr lang="fr-FR" sz="1400" b="1" dirty="0">
                <a:solidFill>
                  <a:srgbClr val="F99C05"/>
                </a:solidFill>
                <a:latin typeface="Trebuchet MS" panose="020B0603020202020204" pitchFamily="34" charset="0"/>
              </a:rPr>
              <a:t>l’intitulé de la convention collective</a:t>
            </a:r>
            <a:r>
              <a:rPr lang="fr-FR" sz="1400" dirty="0">
                <a:solidFill>
                  <a:srgbClr val="F99C05"/>
                </a:solidFill>
                <a:latin typeface="Trebuchet MS" panose="020B0603020202020204" pitchFamily="34" charset="0"/>
              </a:rPr>
              <a:t> </a:t>
            </a:r>
            <a:r>
              <a:rPr lang="fr-FR" sz="1400" dirty="0">
                <a:latin typeface="Trebuchet MS" panose="020B0603020202020204" pitchFamily="34" charset="0"/>
              </a:rPr>
              <a:t>de branche sur le </a:t>
            </a:r>
            <a:r>
              <a:rPr lang="fr-FR" sz="1400" b="1" dirty="0">
                <a:solidFill>
                  <a:srgbClr val="F99C05"/>
                </a:solidFill>
                <a:latin typeface="Trebuchet MS" panose="020B0603020202020204" pitchFamily="34" charset="0"/>
              </a:rPr>
              <a:t>bulletin</a:t>
            </a:r>
            <a:r>
              <a:rPr lang="fr-FR" sz="1400" dirty="0">
                <a:solidFill>
                  <a:srgbClr val="F99C05"/>
                </a:solidFill>
                <a:latin typeface="Trebuchet MS" panose="020B0603020202020204" pitchFamily="34" charset="0"/>
              </a:rPr>
              <a:t> </a:t>
            </a:r>
            <a:r>
              <a:rPr lang="fr-FR" sz="1400" b="1" dirty="0">
                <a:solidFill>
                  <a:srgbClr val="F99C05"/>
                </a:solidFill>
                <a:latin typeface="Trebuchet MS" panose="020B0603020202020204" pitchFamily="34" charset="0"/>
              </a:rPr>
              <a:t>de</a:t>
            </a:r>
            <a:r>
              <a:rPr lang="fr-FR" sz="1400" dirty="0">
                <a:solidFill>
                  <a:srgbClr val="F99C05"/>
                </a:solidFill>
                <a:latin typeface="Trebuchet MS" panose="020B0603020202020204" pitchFamily="34" charset="0"/>
              </a:rPr>
              <a:t> </a:t>
            </a:r>
            <a:r>
              <a:rPr lang="fr-FR" sz="1400" b="1" dirty="0">
                <a:solidFill>
                  <a:srgbClr val="F99C05"/>
                </a:solidFill>
                <a:latin typeface="Trebuchet MS" panose="020B0603020202020204" pitchFamily="34" charset="0"/>
              </a:rPr>
              <a:t>salaire</a:t>
            </a:r>
            <a:r>
              <a:rPr lang="fr-FR" sz="1400" dirty="0">
                <a:solidFill>
                  <a:srgbClr val="F99C05"/>
                </a:solidFill>
                <a:latin typeface="Trebuchet MS" panose="020B0603020202020204" pitchFamily="34" charset="0"/>
              </a:rPr>
              <a:t> </a:t>
            </a:r>
            <a:r>
              <a:rPr lang="fr-FR" sz="1400" dirty="0">
                <a:latin typeface="Trebuchet MS" panose="020B0603020202020204" pitchFamily="34" charset="0"/>
              </a:rPr>
              <a:t>(C. trav., art. R. 3243-1)</a:t>
            </a:r>
          </a:p>
          <a:p>
            <a:endParaRPr lang="fr-FR" sz="1050" dirty="0">
              <a:latin typeface="Trebuchet MS" panose="020B0603020202020204" pitchFamily="34" charset="0"/>
            </a:endParaRPr>
          </a:p>
          <a:p>
            <a:r>
              <a:rPr lang="fr-FR" sz="1400" dirty="0">
                <a:latin typeface="Trebuchet MS" panose="020B0603020202020204" pitchFamily="34" charset="0"/>
              </a:rPr>
              <a:t>L’employeur doit fournir chaque année au CSE, aux délégués syndicaux ou, à défaut, aux représentants du personnel la liste des modifications apportées aux conventions ou accords collectifs applicables dans l’entreprise. A défaut de représentation, cette information est communiquée aux salariés.</a:t>
            </a:r>
            <a:endParaRPr lang="fr-FR" sz="1600" dirty="0">
              <a:latin typeface="Trebuchet MS" panose="020B0603020202020204" pitchFamily="34" charset="0"/>
            </a:endParaRPr>
          </a:p>
        </p:txBody>
      </p:sp>
      <p:pic>
        <p:nvPicPr>
          <p:cNvPr id="31" name="Image 30">
            <a:extLst>
              <a:ext uri="{FF2B5EF4-FFF2-40B4-BE49-F238E27FC236}">
                <a16:creationId xmlns:a16="http://schemas.microsoft.com/office/drawing/2014/main" id="{E170B311-DE5A-4FC2-9F13-0A589F461F8E}"/>
              </a:ext>
            </a:extLst>
          </p:cNvPr>
          <p:cNvPicPr>
            <a:picLocks noChangeAspect="1"/>
          </p:cNvPicPr>
          <p:nvPr/>
        </p:nvPicPr>
        <p:blipFill>
          <a:blip r:embed="rId2"/>
          <a:stretch>
            <a:fillRect/>
          </a:stretch>
        </p:blipFill>
        <p:spPr>
          <a:xfrm>
            <a:off x="546588" y="6541778"/>
            <a:ext cx="5016814" cy="96925"/>
          </a:xfrm>
          <a:prstGeom prst="rect">
            <a:avLst/>
          </a:prstGeom>
        </p:spPr>
      </p:pic>
      <p:sp>
        <p:nvSpPr>
          <p:cNvPr id="10" name="Title 1">
            <a:extLst>
              <a:ext uri="{FF2B5EF4-FFF2-40B4-BE49-F238E27FC236}">
                <a16:creationId xmlns:a16="http://schemas.microsoft.com/office/drawing/2014/main" id="{B442E631-231A-4843-A8D8-527B1A24206F}"/>
              </a:ext>
            </a:extLst>
          </p:cNvPr>
          <p:cNvSpPr txBox="1">
            <a:spLocks/>
          </p:cNvSpPr>
          <p:nvPr/>
        </p:nvSpPr>
        <p:spPr>
          <a:xfrm>
            <a:off x="546588" y="346866"/>
            <a:ext cx="9993184"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L’INFORMATION ET LA COMMUNICATION AUX SALARIÉS</a:t>
            </a:r>
          </a:p>
          <a:p>
            <a:r>
              <a:rPr lang="fr-FR" sz="2800" noProof="1">
                <a:solidFill>
                  <a:srgbClr val="1A7079"/>
                </a:solidFill>
                <a:latin typeface="Trebuchet MS" panose="020B0603020202020204" pitchFamily="34" charset="0"/>
              </a:rPr>
              <a:t>Obligation d’Information des salariés</a:t>
            </a:r>
          </a:p>
        </p:txBody>
      </p:sp>
      <p:sp>
        <p:nvSpPr>
          <p:cNvPr id="2" name="Freeform: Shape 46">
            <a:extLst>
              <a:ext uri="{FF2B5EF4-FFF2-40B4-BE49-F238E27FC236}">
                <a16:creationId xmlns:a16="http://schemas.microsoft.com/office/drawing/2014/main" id="{1D7D0B39-53A2-36E4-DB53-E3DC8BADA3C1}"/>
              </a:ext>
            </a:extLst>
          </p:cNvPr>
          <p:cNvSpPr/>
          <p:nvPr/>
        </p:nvSpPr>
        <p:spPr>
          <a:xfrm rot="16200000">
            <a:off x="11641128" y="6265570"/>
            <a:ext cx="391908" cy="391909"/>
          </a:xfrm>
          <a:custGeom>
            <a:avLst/>
            <a:gdLst>
              <a:gd name="connsiteX0" fmla="*/ 0 w 720670"/>
              <a:gd name="connsiteY0" fmla="*/ 0 h 722625"/>
              <a:gd name="connsiteX1" fmla="*/ 43470 w 720670"/>
              <a:gd name="connsiteY1" fmla="*/ 6634 h 722625"/>
              <a:gd name="connsiteX2" fmla="*/ 713684 w 720670"/>
              <a:gd name="connsiteY2" fmla="*/ 676848 h 722625"/>
              <a:gd name="connsiteX3" fmla="*/ 720670 w 720670"/>
              <a:gd name="connsiteY3" fmla="*/ 722625 h 722625"/>
              <a:gd name="connsiteX4" fmla="*/ 314545 w 720670"/>
              <a:gd name="connsiteY4" fmla="*/ 722625 h 722625"/>
              <a:gd name="connsiteX5" fmla="*/ 0 w 720670"/>
              <a:gd name="connsiteY5" fmla="*/ 408080 h 722625"/>
              <a:gd name="connsiteX6" fmla="*/ 0 w 720670"/>
              <a:gd name="connsiteY6" fmla="*/ 0 h 72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670" h="722625">
                <a:moveTo>
                  <a:pt x="0" y="0"/>
                </a:moveTo>
                <a:lnTo>
                  <a:pt x="43470" y="6634"/>
                </a:lnTo>
                <a:cubicBezTo>
                  <a:pt x="379879" y="75474"/>
                  <a:pt x="644845" y="340440"/>
                  <a:pt x="713684" y="676848"/>
                </a:cubicBezTo>
                <a:lnTo>
                  <a:pt x="720670" y="722625"/>
                </a:lnTo>
                <a:lnTo>
                  <a:pt x="314545" y="722625"/>
                </a:lnTo>
                <a:cubicBezTo>
                  <a:pt x="140827" y="722625"/>
                  <a:pt x="0" y="581798"/>
                  <a:pt x="0" y="408080"/>
                </a:cubicBezTo>
                <a:lnTo>
                  <a:pt x="0" y="0"/>
                </a:lnTo>
                <a:close/>
              </a:path>
            </a:pathLst>
          </a:custGeom>
          <a:solidFill>
            <a:srgbClr val="C71652"/>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solidFill>
                  <a:srgbClr val="C00000"/>
                </a:solidFill>
              </a:ln>
              <a:solidFill>
                <a:srgbClr val="C00000"/>
              </a:solidFill>
              <a:effectLst/>
              <a:uLnTx/>
              <a:uFillTx/>
              <a:latin typeface="Calibri" panose="020F0502020204030204"/>
              <a:ea typeface="+mn-ea"/>
              <a:cs typeface="+mn-cs"/>
            </a:endParaRPr>
          </a:p>
        </p:txBody>
      </p:sp>
      <p:sp>
        <p:nvSpPr>
          <p:cNvPr id="3" name="Espace réservé du numéro de diapositive 3">
            <a:extLst>
              <a:ext uri="{FF2B5EF4-FFF2-40B4-BE49-F238E27FC236}">
                <a16:creationId xmlns:a16="http://schemas.microsoft.com/office/drawing/2014/main" id="{D060164C-6905-781B-DFF6-4161E3A0C723}"/>
              </a:ext>
            </a:extLst>
          </p:cNvPr>
          <p:cNvSpPr>
            <a:spLocks noGrp="1"/>
          </p:cNvSpPr>
          <p:nvPr/>
        </p:nvSpPr>
        <p:spPr>
          <a:xfrm>
            <a:off x="11075681" y="6435785"/>
            <a:ext cx="460991" cy="308910"/>
          </a:xfrm>
          <a:prstGeom prst="rect">
            <a:avLst/>
          </a:prstGeom>
        </p:spPr>
        <p:txBody>
          <a:bodyPr vert="horz" lIns="91440" tIns="45720" rIns="91440" bIns="45720" rtlCol="0" anchor="ctr"/>
          <a:lstStyle>
            <a:defPPr>
              <a:defRPr lang="fr-FR"/>
            </a:defPPr>
            <a:lvl1pPr marL="0" algn="r" defTabSz="457200" rtl="0" eaLnBrk="1" latinLnBrk="0" hangingPunct="1">
              <a:defRPr sz="9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BB5B7E-4A36-4DEA-8D3A-A9CBA73BAF4C}" type="slidenum">
              <a:rPr lang="fr-FR" sz="1000" noProof="0" smtClean="0">
                <a:solidFill>
                  <a:schemeClr val="tx1"/>
                </a:solidFill>
              </a:rPr>
              <a:pPr/>
              <a:t>5</a:t>
            </a:fld>
            <a:endParaRPr lang="fr-FR" sz="1000" noProof="0" dirty="0">
              <a:solidFill>
                <a:schemeClr val="tx1"/>
              </a:solidFill>
            </a:endParaRPr>
          </a:p>
        </p:txBody>
      </p:sp>
    </p:spTree>
    <p:extLst>
      <p:ext uri="{BB962C8B-B14F-4D97-AF65-F5344CB8AC3E}">
        <p14:creationId xmlns:p14="http://schemas.microsoft.com/office/powerpoint/2010/main" val="1473105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1F11D04-8C7D-6B75-56F9-DADF5E4E45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968" t="5197" r="32000" b="8012"/>
          <a:stretch/>
        </p:blipFill>
        <p:spPr>
          <a:xfrm>
            <a:off x="11356526" y="4514782"/>
            <a:ext cx="585097" cy="1878533"/>
          </a:xfrm>
          <a:prstGeom prst="rect">
            <a:avLst/>
          </a:prstGeom>
        </p:spPr>
      </p:pic>
      <p:sp>
        <p:nvSpPr>
          <p:cNvPr id="20" name="Title 1">
            <a:extLst>
              <a:ext uri="{FF2B5EF4-FFF2-40B4-BE49-F238E27FC236}">
                <a16:creationId xmlns:a16="http://schemas.microsoft.com/office/drawing/2014/main" id="{B1E2CBC3-7E5B-4F07-AF68-445DCCC6943A}"/>
              </a:ext>
            </a:extLst>
          </p:cNvPr>
          <p:cNvSpPr txBox="1">
            <a:spLocks/>
          </p:cNvSpPr>
          <p:nvPr/>
        </p:nvSpPr>
        <p:spPr>
          <a:xfrm>
            <a:off x="80345" y="190815"/>
            <a:ext cx="8813586" cy="172537"/>
          </a:xfrm>
          <a:prstGeom prst="rect">
            <a:avLst/>
          </a:prstGeom>
        </p:spPr>
        <p:txBody>
          <a:bodyPr vert="horz" lIns="91440" tIns="45720" rIns="91440" bIns="45720" rtlCol="0" anchor="t">
            <a:noAutofit/>
          </a:bodyPr>
          <a:lstStyle>
            <a:defPPr>
              <a:defRPr lang="en-US"/>
            </a:defPPr>
            <a:lvl1pPr>
              <a:lnSpc>
                <a:spcPct val="90000"/>
              </a:lnSpc>
              <a:spcBef>
                <a:spcPct val="0"/>
              </a:spcBef>
              <a:buNone/>
              <a:defRPr sz="2800" b="1">
                <a:solidFill>
                  <a:srgbClr val="1A7079"/>
                </a:solidFill>
                <a:latin typeface="Trebuchet MS" panose="020B0603020202020204" pitchFamily="34" charset="0"/>
                <a:ea typeface="+mj-ea"/>
                <a:cs typeface="+mj-cs"/>
              </a:defRPr>
            </a:lvl1pPr>
          </a:lstStyle>
          <a:p>
            <a:r>
              <a:rPr lang="fr-FR" noProof="1"/>
              <a:t>LA NOUVELLE CLASSIFICATION DE LA BRANCHE DMT</a:t>
            </a:r>
          </a:p>
        </p:txBody>
      </p:sp>
      <p:sp>
        <p:nvSpPr>
          <p:cNvPr id="21" name="ZoneTexte 20">
            <a:extLst>
              <a:ext uri="{FF2B5EF4-FFF2-40B4-BE49-F238E27FC236}">
                <a16:creationId xmlns:a16="http://schemas.microsoft.com/office/drawing/2014/main" id="{8375B057-82C8-45B4-96CE-37030FDE3FE9}"/>
              </a:ext>
            </a:extLst>
          </p:cNvPr>
          <p:cNvSpPr txBox="1"/>
          <p:nvPr/>
        </p:nvSpPr>
        <p:spPr>
          <a:xfrm>
            <a:off x="550874" y="958649"/>
            <a:ext cx="5147694"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La classification professionnelle recouvre </a:t>
            </a:r>
            <a:r>
              <a:rPr kumimoji="0" lang="fr-FR" sz="1000" b="1" i="1" u="none" strike="noStrike" kern="1200" cap="none" spc="0" normalizeH="0" baseline="0" noProof="0" dirty="0">
                <a:ln>
                  <a:noFill/>
                </a:ln>
                <a:solidFill>
                  <a:srgbClr val="F99C05"/>
                </a:solidFill>
                <a:effectLst/>
                <a:uLnTx/>
                <a:uFillTx/>
                <a:latin typeface="Trebuchet MS" panose="020B0603020202020204" pitchFamily="34" charset="0"/>
                <a:ea typeface="+mn-ea"/>
                <a:cs typeface="+mn-cs"/>
              </a:rPr>
              <a:t>l’échelle hiérarchique des emplois </a:t>
            </a:r>
            <a:r>
              <a:rPr kumimoji="0" lang="fr-FR" sz="10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établie par la branche. Elle est aménagée en fonction des niveaux de responsabilité et des niveaux requis pour un emploi donné. Elle </a:t>
            </a:r>
            <a:r>
              <a:rPr kumimoji="0" lang="fr-FR" sz="1000" b="1" i="1" u="none" strike="noStrike" kern="1200" cap="none" spc="0" normalizeH="0" baseline="0" noProof="0" dirty="0">
                <a:ln>
                  <a:noFill/>
                </a:ln>
                <a:solidFill>
                  <a:srgbClr val="F99C05"/>
                </a:solidFill>
                <a:effectLst/>
                <a:uLnTx/>
                <a:uFillTx/>
                <a:latin typeface="Trebuchet MS" panose="020B0603020202020204" pitchFamily="34" charset="0"/>
                <a:ea typeface="+mn-ea"/>
                <a:cs typeface="+mn-cs"/>
              </a:rPr>
              <a:t>s’applique à tous les emplois et permet leurs positionnements</a:t>
            </a:r>
            <a:r>
              <a:rPr kumimoji="0" lang="fr-FR" sz="10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p>
        </p:txBody>
      </p:sp>
      <p:grpSp>
        <p:nvGrpSpPr>
          <p:cNvPr id="22" name="Groupe 21">
            <a:extLst>
              <a:ext uri="{FF2B5EF4-FFF2-40B4-BE49-F238E27FC236}">
                <a16:creationId xmlns:a16="http://schemas.microsoft.com/office/drawing/2014/main" id="{84911B22-A64D-4F34-8D90-44CA670D72DA}"/>
              </a:ext>
            </a:extLst>
          </p:cNvPr>
          <p:cNvGrpSpPr/>
          <p:nvPr/>
        </p:nvGrpSpPr>
        <p:grpSpPr>
          <a:xfrm>
            <a:off x="550874" y="1639426"/>
            <a:ext cx="5147694" cy="1579582"/>
            <a:chOff x="0" y="1472043"/>
            <a:chExt cx="3150704" cy="3132803"/>
          </a:xfrm>
        </p:grpSpPr>
        <p:sp>
          <p:nvSpPr>
            <p:cNvPr id="23" name="Rectangle: Rounded Corners 6">
              <a:extLst>
                <a:ext uri="{FF2B5EF4-FFF2-40B4-BE49-F238E27FC236}">
                  <a16:creationId xmlns:a16="http://schemas.microsoft.com/office/drawing/2014/main" id="{B48E0B1A-631B-4516-AE64-24C779CBBCDA}"/>
                </a:ext>
              </a:extLst>
            </p:cNvPr>
            <p:cNvSpPr/>
            <p:nvPr/>
          </p:nvSpPr>
          <p:spPr>
            <a:xfrm>
              <a:off x="0" y="1472043"/>
              <a:ext cx="3150704" cy="3132803"/>
            </a:xfrm>
            <a:prstGeom prst="roundRect">
              <a:avLst/>
            </a:prstGeom>
            <a:solidFill>
              <a:sysClr val="window" lastClr="FFFFFF"/>
            </a:solidFill>
            <a:ln w="12700" cap="flat" cmpd="sng" algn="ctr">
              <a:noFill/>
              <a:prstDash val="solid"/>
              <a:miter lim="800000"/>
            </a:ln>
            <a:effectLst>
              <a:outerShdw blurRad="241300" dist="152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45">
              <a:extLst>
                <a:ext uri="{FF2B5EF4-FFF2-40B4-BE49-F238E27FC236}">
                  <a16:creationId xmlns:a16="http://schemas.microsoft.com/office/drawing/2014/main" id="{7667986B-3246-436C-844B-0D2C8E7EBF5C}"/>
                </a:ext>
              </a:extLst>
            </p:cNvPr>
            <p:cNvSpPr/>
            <p:nvPr/>
          </p:nvSpPr>
          <p:spPr>
            <a:xfrm>
              <a:off x="2805736" y="3800479"/>
              <a:ext cx="344968" cy="804367"/>
            </a:xfrm>
            <a:custGeom>
              <a:avLst/>
              <a:gdLst>
                <a:gd name="connsiteX0" fmla="*/ 725285 w 725285"/>
                <a:gd name="connsiteY0" fmla="*/ 0 h 723329"/>
                <a:gd name="connsiteX1" fmla="*/ 725285 w 725285"/>
                <a:gd name="connsiteY1" fmla="*/ 408784 h 723329"/>
                <a:gd name="connsiteX2" fmla="*/ 410740 w 725285"/>
                <a:gd name="connsiteY2" fmla="*/ 723329 h 723329"/>
                <a:gd name="connsiteX3" fmla="*/ 0 w 725285"/>
                <a:gd name="connsiteY3" fmla="*/ 723329 h 723329"/>
                <a:gd name="connsiteX4" fmla="*/ 6986 w 725285"/>
                <a:gd name="connsiteY4" fmla="*/ 677552 h 723329"/>
                <a:gd name="connsiteX5" fmla="*/ 677200 w 725285"/>
                <a:gd name="connsiteY5" fmla="*/ 7338 h 723329"/>
                <a:gd name="connsiteX6" fmla="*/ 725285 w 725285"/>
                <a:gd name="connsiteY6" fmla="*/ 0 h 72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285" h="723329">
                  <a:moveTo>
                    <a:pt x="725285" y="0"/>
                  </a:moveTo>
                  <a:lnTo>
                    <a:pt x="725285" y="408784"/>
                  </a:lnTo>
                  <a:cubicBezTo>
                    <a:pt x="725285" y="582502"/>
                    <a:pt x="584458" y="723329"/>
                    <a:pt x="410740" y="723329"/>
                  </a:cubicBezTo>
                  <a:lnTo>
                    <a:pt x="0" y="723329"/>
                  </a:lnTo>
                  <a:lnTo>
                    <a:pt x="6986" y="677552"/>
                  </a:lnTo>
                  <a:cubicBezTo>
                    <a:pt x="75826" y="341144"/>
                    <a:pt x="340792" y="76178"/>
                    <a:pt x="677200" y="7338"/>
                  </a:cubicBezTo>
                  <a:lnTo>
                    <a:pt x="725285" y="0"/>
                  </a:lnTo>
                  <a:close/>
                </a:path>
              </a:pathLst>
            </a:custGeom>
            <a:solidFill>
              <a:srgbClr val="C7165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25" name="ZoneTexte 24">
            <a:extLst>
              <a:ext uri="{FF2B5EF4-FFF2-40B4-BE49-F238E27FC236}">
                <a16:creationId xmlns:a16="http://schemas.microsoft.com/office/drawing/2014/main" id="{3458DF07-8870-43E1-8177-47061A29B9EF}"/>
              </a:ext>
            </a:extLst>
          </p:cNvPr>
          <p:cNvSpPr txBox="1"/>
          <p:nvPr/>
        </p:nvSpPr>
        <p:spPr>
          <a:xfrm>
            <a:off x="722923" y="1705666"/>
            <a:ext cx="4832804" cy="1477328"/>
          </a:xfrm>
          <a:prstGeom prst="rect">
            <a:avLst/>
          </a:prstGeom>
          <a:noFill/>
        </p:spPr>
        <p:txBody>
          <a:bodyPr wrap="square" rtlCol="0">
            <a:spAutoFit/>
          </a:bodyPr>
          <a:lstStyle/>
          <a:p>
            <a:pPr marL="0" marR="0" lvl="0" indent="0" algn="l" defTabSz="914400" rtl="0" eaLnBrk="1" fontAlgn="auto" latinLnBrk="0" hangingPunct="1">
              <a:lnSpc>
                <a:spcPct val="100000"/>
              </a:lnSpc>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La classification est </a:t>
            </a:r>
            <a:r>
              <a:rPr kumimoji="0" lang="fr-FR" sz="1000" b="1" i="0" u="none" strike="noStrike" kern="1200" cap="none" spc="0" normalizeH="0" baseline="0" noProof="0" dirty="0">
                <a:ln>
                  <a:noFill/>
                </a:ln>
                <a:solidFill>
                  <a:srgbClr val="1A7079"/>
                </a:solidFill>
                <a:effectLst/>
                <a:uLnTx/>
                <a:uFillTx/>
                <a:latin typeface="Trebuchet MS" panose="020B0603020202020204" pitchFamily="34" charset="0"/>
                <a:ea typeface="+mn-ea"/>
                <a:cs typeface="+mn-cs"/>
              </a:rPr>
              <a:t>l’outil central qui détermine statutairement les catégories de salariés</a:t>
            </a:r>
            <a:r>
              <a:rPr kumimoji="0" lang="fr-FR" sz="1000" b="1" i="0" u="none" strike="noStrike" kern="1200" cap="none" spc="0" normalizeH="0" baseline="0" noProof="0" dirty="0">
                <a:ln>
                  <a:noFill/>
                </a:ln>
                <a:solidFill>
                  <a:srgbClr val="C71652"/>
                </a:solidFill>
                <a:effectLst/>
                <a:uLnTx/>
                <a:uFillTx/>
                <a:latin typeface="Trebuchet MS" panose="020B0603020202020204" pitchFamily="34" charset="0"/>
                <a:ea typeface="+mn-ea"/>
                <a:cs typeface="+mn-cs"/>
              </a:rPr>
              <a:t> </a:t>
            </a: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et </a:t>
            </a:r>
            <a:r>
              <a:rPr kumimoji="0" lang="fr-FR" sz="1000" i="0" u="none" strike="noStrike" kern="1200" cap="none" spc="0" normalizeH="0" baseline="0" noProof="0" dirty="0">
                <a:ln>
                  <a:noFill/>
                </a:ln>
                <a:effectLst/>
                <a:uLnTx/>
                <a:uFillTx/>
                <a:latin typeface="Trebuchet MS" panose="020B0603020202020204" pitchFamily="34" charset="0"/>
                <a:ea typeface="+mn-ea"/>
                <a:cs typeface="+mn-cs"/>
              </a:rPr>
              <a:t>sur lequel </a:t>
            </a:r>
            <a:r>
              <a:rPr kumimoji="0" lang="fr-FR" sz="1000" b="1" i="0" u="none" strike="noStrike" kern="1200" cap="none" spc="0" normalizeH="0" baseline="0" noProof="0" dirty="0">
                <a:ln>
                  <a:noFill/>
                </a:ln>
                <a:solidFill>
                  <a:srgbClr val="1A7079"/>
                </a:solidFill>
                <a:effectLst/>
                <a:uLnTx/>
                <a:uFillTx/>
                <a:latin typeface="Trebuchet MS" panose="020B0603020202020204" pitchFamily="34" charset="0"/>
                <a:ea typeface="+mn-ea"/>
                <a:cs typeface="+mn-cs"/>
              </a:rPr>
              <a:t>s’appuient de nombreuses dispositions conventionnelles </a:t>
            </a: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parmi lesquelles :</a:t>
            </a:r>
          </a:p>
          <a:p>
            <a:pPr marL="285750" marR="0" lvl="0" indent="-285750" algn="l" defTabSz="914400" rtl="0" eaLnBrk="1" fontAlgn="auto" latinLnBrk="0" hangingPunct="1">
              <a:lnSpc>
                <a:spcPct val="100000"/>
              </a:lnSpc>
              <a:spcAft>
                <a:spcPts val="0"/>
              </a:spcAft>
              <a:buClr>
                <a:srgbClr val="C71652"/>
              </a:buClr>
              <a:buSzTx/>
              <a:buFont typeface="Arial" panose="020B0604020202020204" pitchFamily="34" charset="0"/>
              <a:buChar char="•"/>
              <a:tabLst/>
              <a:defRPr/>
            </a:pP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Délais de période d’essai ou de préavis</a:t>
            </a:r>
          </a:p>
          <a:p>
            <a:pPr marL="285750" marR="0" lvl="0" indent="-285750" algn="l" defTabSz="914400" rtl="0" eaLnBrk="1" fontAlgn="auto" latinLnBrk="0" hangingPunct="1">
              <a:lnSpc>
                <a:spcPct val="100000"/>
              </a:lnSpc>
              <a:spcAft>
                <a:spcPts val="0"/>
              </a:spcAft>
              <a:buClr>
                <a:srgbClr val="C71652"/>
              </a:buClr>
              <a:buSzTx/>
              <a:buFont typeface="Arial" panose="020B0604020202020204" pitchFamily="34" charset="0"/>
              <a:buChar char="•"/>
              <a:tabLst/>
              <a:defRPr/>
            </a:pP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Le montant des indemnités de départ à la retraite ou de licenciement</a:t>
            </a:r>
          </a:p>
          <a:p>
            <a:pPr marL="285750" marR="0" lvl="0" indent="-285750" algn="l" defTabSz="914400" rtl="0" eaLnBrk="1" fontAlgn="auto" latinLnBrk="0" hangingPunct="1">
              <a:lnSpc>
                <a:spcPct val="100000"/>
              </a:lnSpc>
              <a:spcAft>
                <a:spcPts val="0"/>
              </a:spcAft>
              <a:buClr>
                <a:srgbClr val="C71652"/>
              </a:buClr>
              <a:buSzTx/>
              <a:buFont typeface="Arial" panose="020B0604020202020204" pitchFamily="34" charset="0"/>
              <a:buChar char="•"/>
              <a:tabLst/>
              <a:defRPr/>
            </a:pP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Les modalités relatives au temps de travail</a:t>
            </a:r>
          </a:p>
          <a:p>
            <a:pPr marL="285750" marR="0" lvl="0" indent="-285750" algn="l" defTabSz="914400" rtl="0" eaLnBrk="1" fontAlgn="auto" latinLnBrk="0" hangingPunct="1">
              <a:lnSpc>
                <a:spcPct val="100000"/>
              </a:lnSpc>
              <a:spcAft>
                <a:spcPts val="0"/>
              </a:spcAft>
              <a:buClr>
                <a:srgbClr val="C71652"/>
              </a:buClr>
              <a:buSzTx/>
              <a:buFont typeface="Arial" panose="020B0604020202020204" pitchFamily="34" charset="0"/>
              <a:buChar char="•"/>
              <a:tabLst/>
              <a:defRPr/>
            </a:pP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Certaines cotisations sociales obligatoires ou complémentaires</a:t>
            </a:r>
          </a:p>
          <a:p>
            <a:pPr marL="285750" marR="0" lvl="0" indent="-285750" algn="l" defTabSz="914400" rtl="0" eaLnBrk="1" fontAlgn="auto" latinLnBrk="0" hangingPunct="1">
              <a:lnSpc>
                <a:spcPct val="100000"/>
              </a:lnSpc>
              <a:spcAft>
                <a:spcPts val="0"/>
              </a:spcAft>
              <a:buClr>
                <a:srgbClr val="C71652"/>
              </a:buClr>
              <a:buSzTx/>
              <a:buFont typeface="Arial" panose="020B0604020202020204" pitchFamily="34" charset="0"/>
              <a:buChar char="•"/>
              <a:tabLst/>
              <a:defRPr/>
            </a:pP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Les élections professionnelles (les collèges électoraux)</a:t>
            </a:r>
          </a:p>
          <a:p>
            <a:pPr marL="285750" marR="0" lvl="0" indent="-285750" algn="l" defTabSz="914400" rtl="0" eaLnBrk="1" fontAlgn="auto" latinLnBrk="0" hangingPunct="1">
              <a:lnSpc>
                <a:spcPct val="100000"/>
              </a:lnSpc>
              <a:spcAft>
                <a:spcPts val="0"/>
              </a:spcAft>
              <a:buClr>
                <a:srgbClr val="C71652"/>
              </a:buClr>
              <a:buSzTx/>
              <a:buFont typeface="Arial" panose="020B0604020202020204" pitchFamily="34" charset="0"/>
              <a:buChar char="•"/>
              <a:tabLst/>
              <a:defRPr/>
            </a:pP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Les minima salariaux</a:t>
            </a:r>
          </a:p>
        </p:txBody>
      </p:sp>
      <p:sp>
        <p:nvSpPr>
          <p:cNvPr id="27" name="ZoneTexte 26">
            <a:extLst>
              <a:ext uri="{FF2B5EF4-FFF2-40B4-BE49-F238E27FC236}">
                <a16:creationId xmlns:a16="http://schemas.microsoft.com/office/drawing/2014/main" id="{D2DAEF07-3578-48E7-B59D-4C8C19C0450C}"/>
              </a:ext>
            </a:extLst>
          </p:cNvPr>
          <p:cNvSpPr txBox="1"/>
          <p:nvPr/>
        </p:nvSpPr>
        <p:spPr>
          <a:xfrm>
            <a:off x="6493433" y="4148361"/>
            <a:ext cx="4983134" cy="2092881"/>
          </a:xfrm>
          <a:prstGeom prst="rect">
            <a:avLst/>
          </a:prstGeom>
          <a:noFill/>
        </p:spPr>
        <p:txBody>
          <a:bodyPr wrap="square" rtlCol="0">
            <a:spAutoFit/>
          </a:bodyPr>
          <a:lstStyle/>
          <a:p>
            <a:pPr algn="just"/>
            <a:r>
              <a:rPr kumimoji="0" lang="fr-FR" sz="1000" b="0" i="0" u="none" strike="noStrike" kern="1200" cap="none" spc="0" normalizeH="0" baseline="0" noProof="0" dirty="0">
                <a:ln>
                  <a:noFill/>
                </a:ln>
                <a:solidFill>
                  <a:prstClr val="black"/>
                </a:solidFill>
                <a:effectLst/>
                <a:uLnTx/>
                <a:uFill>
                  <a:solidFill>
                    <a:srgbClr val="C71652"/>
                  </a:solidFill>
                </a:uFill>
                <a:latin typeface="Trebuchet MS" panose="020B0603020202020204" pitchFamily="34" charset="0"/>
                <a:ea typeface="+mn-ea"/>
                <a:cs typeface="Times New Roman" panose="02020603050405020304" pitchFamily="18" charset="0"/>
              </a:rPr>
              <a:t>Le nouveau classement résulte </a:t>
            </a:r>
            <a:r>
              <a:rPr kumimoji="0" lang="fr-FR" sz="1000" b="1" i="0" u="none" strike="noStrike" kern="1200" cap="none" spc="0" normalizeH="0" baseline="0" noProof="0" dirty="0">
                <a:ln>
                  <a:noFill/>
                </a:ln>
                <a:solidFill>
                  <a:srgbClr val="1A7079"/>
                </a:solidFill>
                <a:effectLst/>
                <a:uLnTx/>
                <a:uFill>
                  <a:solidFill>
                    <a:srgbClr val="C71652"/>
                  </a:solidFill>
                </a:uFill>
                <a:latin typeface="Trebuchet MS" panose="020B0603020202020204" pitchFamily="34" charset="0"/>
                <a:ea typeface="+mn-ea"/>
                <a:cs typeface="Times New Roman" panose="02020603050405020304" pitchFamily="18" charset="0"/>
              </a:rPr>
              <a:t>d’un ensemble de critères </a:t>
            </a:r>
            <a:r>
              <a:rPr kumimoji="0" lang="fr-FR" sz="1000" b="0" i="0" u="none" strike="noStrike" kern="1200" cap="none" spc="0" normalizeH="0" baseline="0" noProof="0" dirty="0">
                <a:ln>
                  <a:noFill/>
                </a:ln>
                <a:solidFill>
                  <a:prstClr val="black"/>
                </a:solidFill>
                <a:effectLst/>
                <a:uLnTx/>
                <a:uFill>
                  <a:solidFill>
                    <a:srgbClr val="C71652"/>
                  </a:solidFill>
                </a:uFill>
                <a:latin typeface="Trebuchet MS" panose="020B0603020202020204" pitchFamily="34" charset="0"/>
                <a:ea typeface="+mn-ea"/>
                <a:cs typeface="Times New Roman" panose="02020603050405020304" pitchFamily="18" charset="0"/>
              </a:rPr>
              <a:t>qui, combinés entre eux</a:t>
            </a:r>
            <a:r>
              <a:rPr kumimoji="0" lang="fr-FR" sz="1000" i="0" u="none" strike="noStrike" kern="1200" cap="none" spc="0" normalizeH="0" baseline="0" noProof="0" dirty="0">
                <a:ln>
                  <a:noFill/>
                </a:ln>
                <a:effectLst/>
                <a:uLnTx/>
                <a:uFill>
                  <a:solidFill>
                    <a:srgbClr val="C71652"/>
                  </a:solidFill>
                </a:uFill>
                <a:latin typeface="Trebuchet MS" panose="020B0603020202020204" pitchFamily="34" charset="0"/>
                <a:ea typeface="+mn-ea"/>
                <a:cs typeface="Times New Roman" panose="02020603050405020304" pitchFamily="18" charset="0"/>
              </a:rPr>
              <a:t>,</a:t>
            </a:r>
            <a:r>
              <a:rPr kumimoji="0" lang="fr-FR" sz="1000" b="1" i="0" u="none" strike="noStrike" kern="1200" cap="none" spc="0" normalizeH="0" baseline="0" noProof="0" dirty="0">
                <a:ln>
                  <a:noFill/>
                </a:ln>
                <a:solidFill>
                  <a:srgbClr val="C71652"/>
                </a:solidFill>
                <a:effectLst/>
                <a:uLnTx/>
                <a:uFill>
                  <a:solidFill>
                    <a:srgbClr val="C71652"/>
                  </a:solidFill>
                </a:uFill>
                <a:latin typeface="Trebuchet MS" panose="020B0603020202020204" pitchFamily="34" charset="0"/>
                <a:ea typeface="+mn-ea"/>
                <a:cs typeface="Times New Roman" panose="02020603050405020304" pitchFamily="18" charset="0"/>
              </a:rPr>
              <a:t> </a:t>
            </a:r>
            <a:r>
              <a:rPr kumimoji="0" lang="fr-FR" sz="1000" b="1" i="0" u="none" strike="noStrike" kern="1200" cap="none" spc="0" normalizeH="0" baseline="0" noProof="0" dirty="0">
                <a:ln>
                  <a:noFill/>
                </a:ln>
                <a:solidFill>
                  <a:srgbClr val="1A7079"/>
                </a:solidFill>
                <a:effectLst/>
                <a:uLnTx/>
                <a:uFill>
                  <a:solidFill>
                    <a:srgbClr val="C71652"/>
                  </a:solidFill>
                </a:uFill>
                <a:latin typeface="Trebuchet MS" panose="020B0603020202020204" pitchFamily="34" charset="0"/>
                <a:ea typeface="+mn-ea"/>
                <a:cs typeface="Times New Roman" panose="02020603050405020304" pitchFamily="18" charset="0"/>
              </a:rPr>
              <a:t>permettent de définir le positionnement </a:t>
            </a:r>
            <a:r>
              <a:rPr kumimoji="0" lang="fr-FR" sz="1000" b="0" i="0" u="none" strike="noStrike" kern="1200" cap="none" spc="0" normalizeH="0" baseline="0" noProof="0" dirty="0">
                <a:ln>
                  <a:noFill/>
                </a:ln>
                <a:solidFill>
                  <a:prstClr val="black"/>
                </a:solidFill>
                <a:effectLst/>
                <a:uLnTx/>
                <a:uFill>
                  <a:solidFill>
                    <a:srgbClr val="C71652"/>
                  </a:solidFill>
                </a:uFill>
                <a:latin typeface="Trebuchet MS" panose="020B0603020202020204" pitchFamily="34" charset="0"/>
                <a:ea typeface="+mn-ea"/>
                <a:cs typeface="Times New Roman" panose="02020603050405020304" pitchFamily="18" charset="0"/>
              </a:rPr>
              <a:t>de l’emploi dans l’entreprise.</a:t>
            </a:r>
            <a:r>
              <a:rPr kumimoji="0" lang="fr-FR" sz="1000" b="1" i="0" u="none" strike="noStrike" kern="1200" cap="none" spc="0" normalizeH="0" baseline="0" noProof="0" dirty="0">
                <a:ln>
                  <a:noFill/>
                </a:ln>
                <a:solidFill>
                  <a:srgbClr val="1A7079"/>
                </a:solidFill>
                <a:effectLst/>
                <a:uLnTx/>
                <a:uFill>
                  <a:solidFill>
                    <a:srgbClr val="C71652"/>
                  </a:solidFill>
                </a:uFill>
                <a:latin typeface="Trebuchet MS" panose="020B0603020202020204" pitchFamily="34" charset="0"/>
                <a:ea typeface="+mn-ea"/>
                <a:cs typeface="Times New Roman" panose="02020603050405020304" pitchFamily="18" charset="0"/>
                <a:sym typeface="Wingdings" panose="05000000000000000000" pitchFamily="2" charset="2"/>
              </a:rPr>
              <a:t> Le classement</a:t>
            </a:r>
            <a:endParaRPr kumimoji="0" lang="fr-FR" sz="1000" b="1" i="0" u="none" strike="noStrike" kern="1200" cap="none" spc="0" normalizeH="0" baseline="0" noProof="0" dirty="0">
              <a:ln>
                <a:noFill/>
              </a:ln>
              <a:solidFill>
                <a:srgbClr val="1A7079"/>
              </a:solidFill>
              <a:effectLst/>
              <a:uLnTx/>
              <a:uFill>
                <a:solidFill>
                  <a:srgbClr val="C71652"/>
                </a:solidFill>
              </a:uFill>
              <a:latin typeface="Trebuchet MS" panose="020B0603020202020204" pitchFamily="34" charset="0"/>
              <a:ea typeface="+mn-ea"/>
              <a:cs typeface="Times New Roman" panose="02020603050405020304" pitchFamily="18" charset="0"/>
            </a:endParaRPr>
          </a:p>
          <a:p>
            <a:pPr marL="0" marR="0" lvl="0" indent="0" algn="just" defTabSz="914400" rtl="0" eaLnBrk="1" fontAlgn="auto" latinLnBrk="0" hangingPunct="1">
              <a:lnSpc>
                <a:spcPct val="100000"/>
              </a:lnSpc>
              <a:buClrTx/>
              <a:buSzTx/>
              <a:buFontTx/>
              <a:buNone/>
              <a:tabLst/>
              <a:defRPr/>
            </a:pPr>
            <a:r>
              <a:rPr kumimoji="0" lang="fr-FR" sz="1000" b="0" i="0" u="none" strike="noStrike" kern="1200" cap="none" spc="0" normalizeH="0" baseline="0" noProof="0" dirty="0">
                <a:ln>
                  <a:noFill/>
                </a:ln>
                <a:solidFill>
                  <a:prstClr val="black"/>
                </a:solidFill>
                <a:effectLst/>
                <a:uLnTx/>
                <a:uFill>
                  <a:solidFill>
                    <a:srgbClr val="C71652"/>
                  </a:solidFill>
                </a:uFill>
                <a:latin typeface="Trebuchet MS" panose="020B0603020202020204" pitchFamily="34" charset="0"/>
                <a:ea typeface="+mn-ea"/>
                <a:cs typeface="Times New Roman" panose="02020603050405020304" pitchFamily="18" charset="0"/>
              </a:rPr>
              <a:t>La méthode de classification comprend à </a:t>
            </a:r>
            <a:r>
              <a:rPr kumimoji="0" lang="fr-FR" sz="1000" b="1" i="0" u="none" strike="noStrike" kern="1200" cap="none" spc="0" normalizeH="0" baseline="0" noProof="0" dirty="0">
                <a:ln>
                  <a:noFill/>
                </a:ln>
                <a:solidFill>
                  <a:srgbClr val="1A7079"/>
                </a:solidFill>
                <a:effectLst/>
                <a:uLnTx/>
                <a:uFill>
                  <a:solidFill>
                    <a:srgbClr val="C71652"/>
                  </a:solidFill>
                </a:uFill>
                <a:latin typeface="Trebuchet MS" panose="020B0603020202020204" pitchFamily="34" charset="0"/>
                <a:ea typeface="+mn-ea"/>
                <a:cs typeface="Times New Roman" panose="02020603050405020304" pitchFamily="18" charset="0"/>
              </a:rPr>
              <a:t>3 critères transversaux :</a:t>
            </a:r>
            <a:r>
              <a:rPr kumimoji="0" lang="fr-FR" sz="1000" b="0" i="0" u="none" strike="noStrike" kern="1200" cap="none" spc="0" normalizeH="0" baseline="0" noProof="0" dirty="0">
                <a:ln>
                  <a:noFill/>
                </a:ln>
                <a:solidFill>
                  <a:prstClr val="black"/>
                </a:solidFill>
                <a:effectLst/>
                <a:uLnTx/>
                <a:uFill>
                  <a:solidFill>
                    <a:srgbClr val="C71652"/>
                  </a:solidFill>
                </a:uFill>
                <a:latin typeface="Trebuchet MS" panose="020B0603020202020204" pitchFamily="34" charset="0"/>
                <a:ea typeface="+mn-ea"/>
                <a:cs typeface="Times New Roman" panose="02020603050405020304" pitchFamily="18" charset="0"/>
              </a:rPr>
              <a:t> </a:t>
            </a:r>
          </a:p>
          <a:p>
            <a:pPr marL="285750" marR="0" lvl="0" indent="-285750" algn="just" defTabSz="914400" rtl="0" eaLnBrk="1" fontAlgn="auto" latinLnBrk="0" hangingPunct="1">
              <a:lnSpc>
                <a:spcPct val="100000"/>
              </a:lnSpc>
              <a:buClrTx/>
              <a:buSzTx/>
              <a:buFont typeface="Arial" panose="020B0604020202020204" pitchFamily="34" charset="0"/>
              <a:buChar char="•"/>
              <a:tabLst/>
              <a:defRPr/>
            </a:pPr>
            <a:r>
              <a:rPr kumimoji="0" lang="fr-FR" sz="1000" b="1" i="0" u="none" strike="noStrike" kern="1200" cap="none" spc="0" normalizeH="0" baseline="0" noProof="0" dirty="0">
                <a:ln>
                  <a:noFill/>
                </a:ln>
                <a:solidFill>
                  <a:srgbClr val="C71652"/>
                </a:solidFill>
                <a:effectLst/>
                <a:uLnTx/>
                <a:uFill>
                  <a:solidFill>
                    <a:srgbClr val="C71652"/>
                  </a:solidFill>
                </a:uFill>
                <a:latin typeface="Trebuchet MS" panose="020B0603020202020204" pitchFamily="34" charset="0"/>
                <a:ea typeface="+mn-ea"/>
                <a:cs typeface="Times New Roman" panose="02020603050405020304" pitchFamily="18" charset="0"/>
              </a:rPr>
              <a:t>Technicité</a:t>
            </a:r>
            <a:endParaRPr kumimoji="0" lang="fr-FR" sz="1000" b="0" i="0" u="none" strike="noStrike" kern="1200" cap="none" spc="0" normalizeH="0" baseline="0" noProof="0" dirty="0">
              <a:ln>
                <a:noFill/>
              </a:ln>
              <a:solidFill>
                <a:prstClr val="black"/>
              </a:solidFill>
              <a:effectLst/>
              <a:uLnTx/>
              <a:uFill>
                <a:solidFill>
                  <a:srgbClr val="C71652"/>
                </a:solidFill>
              </a:uFill>
              <a:latin typeface="Trebuchet MS" panose="020B0603020202020204" pitchFamily="34" charset="0"/>
              <a:ea typeface="+mn-ea"/>
              <a:cs typeface="Times New Roman" panose="02020603050405020304" pitchFamily="18" charset="0"/>
            </a:endParaRPr>
          </a:p>
          <a:p>
            <a:pPr marL="285750" marR="0" lvl="0" indent="-285750" algn="just" defTabSz="914400" rtl="0" eaLnBrk="1" fontAlgn="auto" latinLnBrk="0" hangingPunct="1">
              <a:lnSpc>
                <a:spcPct val="100000"/>
              </a:lnSpc>
              <a:buClrTx/>
              <a:buSzTx/>
              <a:buFont typeface="Arial" panose="020B0604020202020204" pitchFamily="34" charset="0"/>
              <a:buChar char="•"/>
              <a:tabLst/>
              <a:defRPr/>
            </a:pPr>
            <a:r>
              <a:rPr kumimoji="0" lang="fr-FR" sz="1000" b="1" i="0" u="none" strike="noStrike" kern="1200" cap="none" spc="0" normalizeH="0" baseline="0" noProof="0" dirty="0">
                <a:ln>
                  <a:noFill/>
                </a:ln>
                <a:solidFill>
                  <a:srgbClr val="1A7079"/>
                </a:solidFill>
                <a:effectLst/>
                <a:uLnTx/>
                <a:uFill>
                  <a:solidFill>
                    <a:srgbClr val="C71652"/>
                  </a:solidFill>
                </a:uFill>
                <a:latin typeface="Trebuchet MS" panose="020B0603020202020204" pitchFamily="34" charset="0"/>
                <a:ea typeface="+mn-ea"/>
                <a:cs typeface="Times New Roman" panose="02020603050405020304" pitchFamily="18" charset="0"/>
              </a:rPr>
              <a:t>Responsabilité</a:t>
            </a:r>
            <a:endParaRPr kumimoji="0" lang="fr-FR" sz="1000" b="0" i="0" u="none" strike="noStrike" kern="1200" cap="none" spc="0" normalizeH="0" baseline="0" noProof="0" dirty="0">
              <a:ln>
                <a:noFill/>
              </a:ln>
              <a:solidFill>
                <a:prstClr val="black"/>
              </a:solidFill>
              <a:effectLst/>
              <a:uLnTx/>
              <a:uFill>
                <a:solidFill>
                  <a:srgbClr val="C71652"/>
                </a:solidFill>
              </a:uFill>
              <a:latin typeface="Trebuchet MS" panose="020B0603020202020204" pitchFamily="34" charset="0"/>
              <a:ea typeface="+mn-ea"/>
              <a:cs typeface="Times New Roman" panose="02020603050405020304" pitchFamily="18" charset="0"/>
            </a:endParaRPr>
          </a:p>
          <a:p>
            <a:pPr marL="285750" marR="0" lvl="0" indent="-285750" algn="just" defTabSz="914400" rtl="0" eaLnBrk="1" fontAlgn="auto" latinLnBrk="0" hangingPunct="1">
              <a:lnSpc>
                <a:spcPct val="100000"/>
              </a:lnSpc>
              <a:buClrTx/>
              <a:buSzTx/>
              <a:buFont typeface="Arial" panose="020B0604020202020204" pitchFamily="34" charset="0"/>
              <a:buChar char="•"/>
              <a:tabLst/>
              <a:defRPr/>
            </a:pPr>
            <a:r>
              <a:rPr kumimoji="0" lang="fr-FR" sz="1000" b="1" i="0" u="none" strike="noStrike" kern="1200" cap="none" spc="0" normalizeH="0" baseline="0" noProof="0" dirty="0">
                <a:ln>
                  <a:noFill/>
                </a:ln>
                <a:solidFill>
                  <a:srgbClr val="F99C05"/>
                </a:solidFill>
                <a:effectLst/>
                <a:uLnTx/>
                <a:uFill>
                  <a:solidFill>
                    <a:srgbClr val="C71652"/>
                  </a:solidFill>
                </a:uFill>
                <a:latin typeface="Trebuchet MS" panose="020B0603020202020204" pitchFamily="34" charset="0"/>
                <a:ea typeface="+mn-ea"/>
                <a:cs typeface="Times New Roman" panose="02020603050405020304" pitchFamily="18" charset="0"/>
              </a:rPr>
              <a:t>Autonomie</a:t>
            </a:r>
          </a:p>
          <a:p>
            <a:pPr marL="285750" marR="0" lvl="0" indent="-285750" algn="just" defTabSz="914400" rtl="0" eaLnBrk="1" fontAlgn="auto" latinLnBrk="0" hangingPunct="1">
              <a:lnSpc>
                <a:spcPct val="100000"/>
              </a:lnSpc>
              <a:buClrTx/>
              <a:buSzTx/>
              <a:buFont typeface="Arial" panose="020B0604020202020204" pitchFamily="34" charset="0"/>
              <a:buChar char="•"/>
              <a:tabLst/>
              <a:defRPr/>
            </a:pPr>
            <a:endParaRPr kumimoji="0" lang="fr-FR" sz="1000" b="0" i="0" u="none" strike="noStrike" kern="1200" cap="none" spc="0" normalizeH="0" baseline="0" noProof="0" dirty="0">
              <a:ln>
                <a:noFill/>
              </a:ln>
              <a:solidFill>
                <a:prstClr val="black"/>
              </a:solidFill>
              <a:effectLst/>
              <a:uLnTx/>
              <a:uFill>
                <a:solidFill>
                  <a:srgbClr val="C71652"/>
                </a:solidFill>
              </a:uFill>
              <a:latin typeface="Trebuchet MS" panose="020B0603020202020204" pitchFamily="34" charset="0"/>
              <a:ea typeface="+mn-ea"/>
              <a:cs typeface="Times New Roman" panose="02020603050405020304" pitchFamily="18" charset="0"/>
            </a:endParaRPr>
          </a:p>
          <a:p>
            <a:pPr marL="0" marR="0" lvl="0" indent="0" algn="just" defTabSz="914400" rtl="0" eaLnBrk="1" fontAlgn="auto" latinLnBrk="0" hangingPunct="1">
              <a:lnSpc>
                <a:spcPct val="100000"/>
              </a:lnSpc>
              <a:buClrTx/>
              <a:buSzTx/>
              <a:buFontTx/>
              <a:buNone/>
              <a:tabLst/>
              <a:defRPr/>
            </a:pPr>
            <a:r>
              <a:rPr kumimoji="0" lang="fr-FR" sz="1000" b="0" i="0" u="none" strike="noStrike" kern="1200" cap="none" spc="0" normalizeH="0" baseline="0" noProof="0" dirty="0">
                <a:ln>
                  <a:noFill/>
                </a:ln>
                <a:solidFill>
                  <a:prstClr val="black"/>
                </a:solidFill>
                <a:effectLst/>
                <a:uLnTx/>
                <a:uFill>
                  <a:solidFill>
                    <a:srgbClr val="C71652"/>
                  </a:solidFill>
                </a:uFill>
                <a:latin typeface="Trebuchet MS" panose="020B0603020202020204" pitchFamily="34" charset="0"/>
                <a:ea typeface="+mn-ea"/>
                <a:cs typeface="Times New Roman" panose="02020603050405020304" pitchFamily="18" charset="0"/>
              </a:rPr>
              <a:t>En fonction des spécificités et des exigences attachées à l’emplo</a:t>
            </a:r>
            <a:r>
              <a:rPr kumimoji="0" lang="fr-FR" sz="1000" i="0" u="none" strike="noStrike" kern="1200" cap="none" spc="0" normalizeH="0" baseline="0" noProof="0" dirty="0">
                <a:ln>
                  <a:noFill/>
                </a:ln>
                <a:solidFill>
                  <a:prstClr val="black"/>
                </a:solidFill>
                <a:effectLst/>
                <a:uLnTx/>
                <a:uFill>
                  <a:solidFill>
                    <a:srgbClr val="C71652"/>
                  </a:solidFill>
                </a:uFill>
                <a:latin typeface="Trebuchet MS" panose="020B0603020202020204" pitchFamily="34" charset="0"/>
                <a:ea typeface="+mn-ea"/>
                <a:cs typeface="Times New Roman" panose="02020603050405020304" pitchFamily="18" charset="0"/>
              </a:rPr>
              <a:t>i, </a:t>
            </a:r>
            <a:r>
              <a:rPr kumimoji="0" lang="fr-FR" sz="1000" b="1" i="0" u="none" strike="noStrike" kern="1200" cap="none" spc="0" normalizeH="0" baseline="0" noProof="0" dirty="0">
                <a:ln>
                  <a:noFill/>
                </a:ln>
                <a:solidFill>
                  <a:srgbClr val="1A7079"/>
                </a:solidFill>
                <a:effectLst/>
                <a:uLnTx/>
                <a:uFill>
                  <a:solidFill>
                    <a:srgbClr val="C71652"/>
                  </a:solidFill>
                </a:uFill>
                <a:latin typeface="Trebuchet MS" panose="020B0603020202020204" pitchFamily="34" charset="0"/>
                <a:ea typeface="+mn-ea"/>
                <a:cs typeface="Times New Roman" panose="02020603050405020304" pitchFamily="18" charset="0"/>
              </a:rPr>
              <a:t>l’entreprise doit déterminer pour chaque critère classant un degré d’exigence de 1 à 7. </a:t>
            </a:r>
          </a:p>
          <a:p>
            <a:pPr marL="0" marR="0" lvl="0" indent="0" algn="just" defTabSz="914400" rtl="0" eaLnBrk="1" fontAlgn="auto" latinLnBrk="0" hangingPunct="1">
              <a:lnSpc>
                <a:spcPct val="100000"/>
              </a:lnSpc>
              <a:buClrTx/>
              <a:buSzTx/>
              <a:buFontTx/>
              <a:buNone/>
              <a:tabLst/>
              <a:defRPr/>
            </a:pPr>
            <a:endParaRPr lang="fr-FR" sz="1000" b="1" dirty="0">
              <a:solidFill>
                <a:srgbClr val="1A7079"/>
              </a:solidFill>
              <a:uFill>
                <a:solidFill>
                  <a:srgbClr val="C71652"/>
                </a:solidFill>
              </a:uFill>
              <a:latin typeface="Trebuchet MS" panose="020B0603020202020204" pitchFamily="34" charset="0"/>
              <a:cs typeface="Times New Roman" panose="02020603050405020304" pitchFamily="18" charset="0"/>
            </a:endParaRPr>
          </a:p>
          <a:p>
            <a:pPr marL="0" marR="0" lvl="0" indent="0" algn="just" defTabSz="914400" rtl="0" eaLnBrk="1" fontAlgn="auto" latinLnBrk="0" hangingPunct="1">
              <a:lnSpc>
                <a:spcPct val="100000"/>
              </a:lnSpc>
              <a:buClrTx/>
              <a:buSzTx/>
              <a:buFontTx/>
              <a:buNone/>
              <a:tabLst/>
              <a:defRPr/>
            </a:pPr>
            <a:r>
              <a:rPr lang="fr-FR" sz="1000" b="1" dirty="0">
                <a:solidFill>
                  <a:srgbClr val="C71652"/>
                </a:solidFill>
                <a:uFill>
                  <a:solidFill>
                    <a:srgbClr val="C71652"/>
                  </a:solidFill>
                </a:uFill>
                <a:latin typeface="Trebuchet MS" panose="020B0603020202020204" pitchFamily="34" charset="0"/>
                <a:cs typeface="Times New Roman" panose="02020603050405020304" pitchFamily="18" charset="0"/>
              </a:rPr>
              <a:t>La</a:t>
            </a:r>
            <a:r>
              <a:rPr kumimoji="0" lang="fr-FR" sz="1000" b="1" i="0" u="none" strike="noStrike" kern="1200" cap="none" spc="0" normalizeH="0" baseline="0" noProof="0" dirty="0">
                <a:ln>
                  <a:noFill/>
                </a:ln>
                <a:solidFill>
                  <a:srgbClr val="C71652"/>
                </a:solidFill>
                <a:effectLst/>
                <a:uLnTx/>
                <a:uFill>
                  <a:solidFill>
                    <a:srgbClr val="C71652"/>
                  </a:solidFill>
                </a:uFill>
                <a:latin typeface="Trebuchet MS" panose="020B0603020202020204" pitchFamily="34" charset="0"/>
                <a:ea typeface="+mn-ea"/>
                <a:cs typeface="Times New Roman" panose="02020603050405020304" pitchFamily="18" charset="0"/>
              </a:rPr>
              <a:t> pesée, somme des points obtenue pour chaque critère, détermine le niveau de classement et le statut dans la nouvelle grille de classification.</a:t>
            </a:r>
            <a:endParaRPr kumimoji="0" lang="fr-FR" sz="1000" b="0" i="0" u="none" strike="noStrike" kern="1200" cap="none" spc="0" normalizeH="0" baseline="0" noProof="0" dirty="0">
              <a:ln>
                <a:noFill/>
              </a:ln>
              <a:solidFill>
                <a:prstClr val="black"/>
              </a:solidFill>
              <a:effectLst/>
              <a:uLnTx/>
              <a:uFill>
                <a:solidFill>
                  <a:srgbClr val="C71652"/>
                </a:solidFill>
              </a:uFill>
              <a:latin typeface="Trebuchet MS" panose="020B0603020202020204" pitchFamily="34" charset="0"/>
              <a:ea typeface="+mn-ea"/>
              <a:cs typeface="Times New Roman" panose="02020603050405020304" pitchFamily="18" charset="0"/>
            </a:endParaRPr>
          </a:p>
        </p:txBody>
      </p:sp>
      <p:grpSp>
        <p:nvGrpSpPr>
          <p:cNvPr id="55" name="Groupe 54">
            <a:extLst>
              <a:ext uri="{FF2B5EF4-FFF2-40B4-BE49-F238E27FC236}">
                <a16:creationId xmlns:a16="http://schemas.microsoft.com/office/drawing/2014/main" id="{65C62D19-210D-46DB-819A-29FE8C560046}"/>
              </a:ext>
            </a:extLst>
          </p:cNvPr>
          <p:cNvGrpSpPr/>
          <p:nvPr/>
        </p:nvGrpSpPr>
        <p:grpSpPr>
          <a:xfrm>
            <a:off x="550874" y="3624935"/>
            <a:ext cx="5147694" cy="2708434"/>
            <a:chOff x="0" y="1472043"/>
            <a:chExt cx="3150704" cy="3132803"/>
          </a:xfrm>
        </p:grpSpPr>
        <p:sp>
          <p:nvSpPr>
            <p:cNvPr id="56" name="Rectangle: Rounded Corners 6">
              <a:extLst>
                <a:ext uri="{FF2B5EF4-FFF2-40B4-BE49-F238E27FC236}">
                  <a16:creationId xmlns:a16="http://schemas.microsoft.com/office/drawing/2014/main" id="{73315F11-B479-46D8-B745-0C0BD108AF7A}"/>
                </a:ext>
              </a:extLst>
            </p:cNvPr>
            <p:cNvSpPr/>
            <p:nvPr/>
          </p:nvSpPr>
          <p:spPr>
            <a:xfrm>
              <a:off x="0" y="1472043"/>
              <a:ext cx="3150704" cy="3132803"/>
            </a:xfrm>
            <a:prstGeom prst="roundRect">
              <a:avLst/>
            </a:prstGeom>
            <a:solidFill>
              <a:sysClr val="window" lastClr="FFFFFF"/>
            </a:solidFill>
            <a:ln w="12700" cap="flat" cmpd="sng" algn="ctr">
              <a:noFill/>
              <a:prstDash val="solid"/>
              <a:miter lim="800000"/>
            </a:ln>
            <a:effectLst>
              <a:outerShdw blurRad="241300" dist="152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Freeform: Shape 45">
              <a:extLst>
                <a:ext uri="{FF2B5EF4-FFF2-40B4-BE49-F238E27FC236}">
                  <a16:creationId xmlns:a16="http://schemas.microsoft.com/office/drawing/2014/main" id="{4EA6E460-8140-45CB-ABDA-6540FEFE369B}"/>
                </a:ext>
              </a:extLst>
            </p:cNvPr>
            <p:cNvSpPr/>
            <p:nvPr/>
          </p:nvSpPr>
          <p:spPr>
            <a:xfrm>
              <a:off x="2805736" y="3800479"/>
              <a:ext cx="344968" cy="804367"/>
            </a:xfrm>
            <a:custGeom>
              <a:avLst/>
              <a:gdLst>
                <a:gd name="connsiteX0" fmla="*/ 725285 w 725285"/>
                <a:gd name="connsiteY0" fmla="*/ 0 h 723329"/>
                <a:gd name="connsiteX1" fmla="*/ 725285 w 725285"/>
                <a:gd name="connsiteY1" fmla="*/ 408784 h 723329"/>
                <a:gd name="connsiteX2" fmla="*/ 410740 w 725285"/>
                <a:gd name="connsiteY2" fmla="*/ 723329 h 723329"/>
                <a:gd name="connsiteX3" fmla="*/ 0 w 725285"/>
                <a:gd name="connsiteY3" fmla="*/ 723329 h 723329"/>
                <a:gd name="connsiteX4" fmla="*/ 6986 w 725285"/>
                <a:gd name="connsiteY4" fmla="*/ 677552 h 723329"/>
                <a:gd name="connsiteX5" fmla="*/ 677200 w 725285"/>
                <a:gd name="connsiteY5" fmla="*/ 7338 h 723329"/>
                <a:gd name="connsiteX6" fmla="*/ 725285 w 725285"/>
                <a:gd name="connsiteY6" fmla="*/ 0 h 72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285" h="723329">
                  <a:moveTo>
                    <a:pt x="725285" y="0"/>
                  </a:moveTo>
                  <a:lnTo>
                    <a:pt x="725285" y="408784"/>
                  </a:lnTo>
                  <a:cubicBezTo>
                    <a:pt x="725285" y="582502"/>
                    <a:pt x="584458" y="723329"/>
                    <a:pt x="410740" y="723329"/>
                  </a:cubicBezTo>
                  <a:lnTo>
                    <a:pt x="0" y="723329"/>
                  </a:lnTo>
                  <a:lnTo>
                    <a:pt x="6986" y="677552"/>
                  </a:lnTo>
                  <a:cubicBezTo>
                    <a:pt x="75826" y="341144"/>
                    <a:pt x="340792" y="76178"/>
                    <a:pt x="677200" y="7338"/>
                  </a:cubicBezTo>
                  <a:lnTo>
                    <a:pt x="725285" y="0"/>
                  </a:lnTo>
                  <a:close/>
                </a:path>
              </a:pathLst>
            </a:custGeom>
            <a:solidFill>
              <a:srgbClr val="C7165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58" name="ZoneTexte 57">
            <a:extLst>
              <a:ext uri="{FF2B5EF4-FFF2-40B4-BE49-F238E27FC236}">
                <a16:creationId xmlns:a16="http://schemas.microsoft.com/office/drawing/2014/main" id="{36242A89-E8B3-43FC-B940-C961D654F7C2}"/>
              </a:ext>
            </a:extLst>
          </p:cNvPr>
          <p:cNvSpPr txBox="1"/>
          <p:nvPr/>
        </p:nvSpPr>
        <p:spPr>
          <a:xfrm>
            <a:off x="722923" y="3725680"/>
            <a:ext cx="4746224" cy="2400657"/>
          </a:xfrm>
          <a:prstGeom prst="rect">
            <a:avLst/>
          </a:prstGeom>
          <a:noFill/>
        </p:spPr>
        <p:txBody>
          <a:bodyPr wrap="square" rtlCol="0">
            <a:spAutoFit/>
          </a:bodyPr>
          <a:lstStyle/>
          <a:p>
            <a:pPr marL="0" marR="0" lvl="0" indent="0" algn="l" defTabSz="914400" rtl="0" eaLnBrk="1" fontAlgn="auto" latinLnBrk="0" hangingPunct="1">
              <a:lnSpc>
                <a:spcPct val="100000"/>
              </a:lnSpc>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L’ancienne classification présentait une obsolescence dans les intitulés et les réalités mêmes des métiers voire une certaine rigidité. Il </a:t>
            </a:r>
            <a:r>
              <a:rPr kumimoji="0" lang="fr-FR" sz="1000" b="1" i="0" u="none" strike="noStrike" kern="1200" cap="none" spc="0" normalizeH="0" baseline="0" noProof="0" dirty="0">
                <a:ln>
                  <a:noFill/>
                </a:ln>
                <a:solidFill>
                  <a:srgbClr val="1A7079"/>
                </a:solidFill>
                <a:effectLst/>
                <a:uLnTx/>
                <a:uFillTx/>
                <a:latin typeface="Trebuchet MS" panose="020B0603020202020204" pitchFamily="34" charset="0"/>
                <a:ea typeface="+mn-ea"/>
                <a:cs typeface="+mn-cs"/>
              </a:rPr>
              <a:t>fallait donc repenser le système de classification pour le rendre plus adaptable, plus souple et plus proche de la réalité des métiers exercés au sein des entreprises</a:t>
            </a: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p>
          <a:p>
            <a:pPr marL="285750" marR="0" lvl="0" indent="-285750" algn="l" defTabSz="914400" rtl="0" eaLnBrk="1" fontAlgn="auto" latinLnBrk="0" hangingPunct="1">
              <a:lnSpc>
                <a:spcPct val="100000"/>
              </a:lnSpc>
              <a:spcAft>
                <a:spcPts val="0"/>
              </a:spcAft>
              <a:buClr>
                <a:srgbClr val="C71652"/>
              </a:buClr>
              <a:buSzTx/>
              <a:buFont typeface="Arial" panose="020B0604020202020204" pitchFamily="34" charset="0"/>
              <a:buChar char="•"/>
              <a:tabLst/>
              <a:defRPr/>
            </a:pPr>
            <a:r>
              <a:rPr kumimoji="0" lang="fr-FR" sz="1000" b="1" i="0" u="none" strike="noStrike" kern="1200" cap="none" spc="0" normalizeH="0" baseline="0" noProof="0" dirty="0">
                <a:ln>
                  <a:noFill/>
                </a:ln>
                <a:solidFill>
                  <a:srgbClr val="C71652"/>
                </a:solidFill>
                <a:effectLst/>
                <a:uLnTx/>
                <a:uFillTx/>
                <a:latin typeface="Trebuchet MS" panose="020B0603020202020204" pitchFamily="34" charset="0"/>
                <a:ea typeface="+mn-ea"/>
                <a:cs typeface="+mn-cs"/>
              </a:rPr>
              <a:t>Faciliter la classification des emplois </a:t>
            </a:r>
            <a:r>
              <a:rPr kumimoji="0" lang="fr-FR" sz="1000" b="1" i="0" u="none" strike="noStrike" kern="1200" cap="none" spc="0" normalizeH="0" baseline="0" noProof="0" dirty="0">
                <a:ln>
                  <a:noFill/>
                </a:ln>
                <a:solidFill>
                  <a:srgbClr val="1A7079"/>
                </a:solidFill>
                <a:effectLst/>
                <a:uLnTx/>
                <a:uFillTx/>
                <a:latin typeface="Trebuchet MS" panose="020B0603020202020204" pitchFamily="34" charset="0"/>
                <a:ea typeface="+mn-ea"/>
                <a:cs typeface="+mn-cs"/>
              </a:rPr>
              <a:t>dans l'entreprise en tenant compte de la diversité des emplois et des entreprises</a:t>
            </a:r>
            <a:endPar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285750" marR="0" lvl="0" indent="-285750" algn="l" defTabSz="914400" rtl="0" eaLnBrk="1" fontAlgn="auto" latinLnBrk="0" hangingPunct="1">
              <a:lnSpc>
                <a:spcPct val="100000"/>
              </a:lnSpc>
              <a:spcAft>
                <a:spcPts val="0"/>
              </a:spcAft>
              <a:buClr>
                <a:srgbClr val="C71652"/>
              </a:buClr>
              <a:buSzTx/>
              <a:buFont typeface="Arial" panose="020B0604020202020204" pitchFamily="34" charset="0"/>
              <a:buChar char="•"/>
              <a:tabLst/>
              <a:defRPr/>
            </a:pPr>
            <a:r>
              <a:rPr kumimoji="0" lang="fr-FR" sz="1000" b="1" i="0" u="none" strike="noStrike" kern="1200" cap="none" spc="0" normalizeH="0" baseline="0" noProof="0" dirty="0">
                <a:ln>
                  <a:noFill/>
                </a:ln>
                <a:solidFill>
                  <a:srgbClr val="C71652"/>
                </a:solidFill>
                <a:effectLst/>
                <a:uLnTx/>
                <a:uFillTx/>
                <a:latin typeface="Trebuchet MS" panose="020B0603020202020204" pitchFamily="34" charset="0"/>
                <a:ea typeface="+mn-ea"/>
                <a:cs typeface="+mn-cs"/>
              </a:rPr>
              <a:t>Garantir la plus grande équité </a:t>
            </a:r>
            <a:r>
              <a:rPr kumimoji="0" lang="fr-FR" sz="1000" b="1" i="0" u="none" strike="noStrike" kern="1200" cap="none" spc="0" normalizeH="0" baseline="0" noProof="0" dirty="0">
                <a:ln>
                  <a:noFill/>
                </a:ln>
                <a:solidFill>
                  <a:srgbClr val="1A7079"/>
                </a:solidFill>
                <a:effectLst/>
                <a:uLnTx/>
                <a:uFillTx/>
                <a:latin typeface="Trebuchet MS" panose="020B0603020202020204" pitchFamily="34" charset="0"/>
                <a:ea typeface="+mn-ea"/>
                <a:cs typeface="+mn-cs"/>
              </a:rPr>
              <a:t>dans le classement des emplois</a:t>
            </a: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grâce à une pesée des emplois qui s'opère sur la base de critères communs à tous les emplois</a:t>
            </a:r>
          </a:p>
          <a:p>
            <a:pPr marL="285750" marR="0" lvl="0" indent="-285750" algn="l" defTabSz="914400" rtl="0" eaLnBrk="1" fontAlgn="auto" latinLnBrk="0" hangingPunct="1">
              <a:lnSpc>
                <a:spcPct val="100000"/>
              </a:lnSpc>
              <a:spcAft>
                <a:spcPts val="0"/>
              </a:spcAft>
              <a:buClr>
                <a:srgbClr val="C71652"/>
              </a:buClr>
              <a:buSzTx/>
              <a:buFont typeface="Arial" panose="020B0604020202020204" pitchFamily="34" charset="0"/>
              <a:buChar char="•"/>
              <a:tabLst/>
              <a:defRPr/>
            </a:pPr>
            <a:r>
              <a:rPr kumimoji="0" lang="fr-FR" sz="1000" b="1" i="0" u="none" strike="noStrike" kern="1200" cap="none" spc="0" normalizeH="0" baseline="0" noProof="0" dirty="0">
                <a:ln>
                  <a:noFill/>
                </a:ln>
                <a:solidFill>
                  <a:srgbClr val="C71652"/>
                </a:solidFill>
                <a:effectLst/>
                <a:uLnTx/>
                <a:uFillTx/>
                <a:latin typeface="Trebuchet MS" panose="020B0603020202020204" pitchFamily="34" charset="0"/>
                <a:ea typeface="+mn-ea"/>
                <a:cs typeface="+mn-cs"/>
              </a:rPr>
              <a:t>Permettre une application souple </a:t>
            </a:r>
            <a:r>
              <a:rPr kumimoji="0" lang="fr-FR" sz="1000" b="1" i="0" u="none" strike="noStrike" kern="1200" cap="none" spc="0" normalizeH="0" baseline="0" noProof="0" dirty="0">
                <a:ln>
                  <a:noFill/>
                </a:ln>
                <a:solidFill>
                  <a:srgbClr val="1A7079"/>
                </a:solidFill>
                <a:effectLst/>
                <a:uLnTx/>
                <a:uFillTx/>
                <a:latin typeface="Trebuchet MS" panose="020B0603020202020204" pitchFamily="34" charset="0"/>
                <a:ea typeface="+mn-ea"/>
                <a:cs typeface="+mn-cs"/>
              </a:rPr>
              <a:t>en fonction des organisations et des situations </a:t>
            </a: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réelles et </a:t>
            </a:r>
            <a:r>
              <a:rPr kumimoji="0" lang="fr-FR" sz="1000" b="1" i="0" u="none" strike="noStrike" kern="1200" cap="none" spc="0" normalizeH="0" baseline="0" noProof="0" dirty="0">
                <a:ln>
                  <a:noFill/>
                </a:ln>
                <a:solidFill>
                  <a:srgbClr val="C71652"/>
                </a:solidFill>
                <a:effectLst/>
                <a:uLnTx/>
                <a:uFillTx/>
                <a:latin typeface="Trebuchet MS" panose="020B0603020202020204" pitchFamily="34" charset="0"/>
                <a:ea typeface="+mn-ea"/>
                <a:cs typeface="+mn-cs"/>
              </a:rPr>
              <a:t>assurer une fiabilité de classement des emplois </a:t>
            </a: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afin de </a:t>
            </a:r>
            <a:r>
              <a:rPr kumimoji="0" lang="fr-FR" sz="1000" b="1" i="0" u="none" strike="noStrike" kern="1200" cap="none" spc="0" normalizeH="0" baseline="0" noProof="0" dirty="0">
                <a:ln>
                  <a:noFill/>
                </a:ln>
                <a:solidFill>
                  <a:srgbClr val="1A7079"/>
                </a:solidFill>
                <a:effectLst/>
                <a:uLnTx/>
                <a:uFillTx/>
                <a:latin typeface="Trebuchet MS" panose="020B0603020202020204" pitchFamily="34" charset="0"/>
                <a:ea typeface="+mn-ea"/>
                <a:cs typeface="+mn-cs"/>
              </a:rPr>
              <a:t>respecter les </a:t>
            </a:r>
            <a:r>
              <a:rPr kumimoji="0" lang="fr-FR" sz="1000" b="1" i="0" u="none" strike="noStrike" kern="1200" cap="none" spc="0" normalizeH="0" baseline="0" noProof="0" dirty="0">
                <a:ln>
                  <a:noFill/>
                </a:ln>
                <a:solidFill>
                  <a:srgbClr val="C71652"/>
                </a:solidFill>
                <a:effectLst/>
                <a:uLnTx/>
                <a:uFillTx/>
                <a:latin typeface="Trebuchet MS" panose="020B0603020202020204" pitchFamily="34" charset="0"/>
                <a:ea typeface="+mn-ea"/>
                <a:cs typeface="+mn-cs"/>
              </a:rPr>
              <a:t>principes d'égalité de traitement et d'égalité professionnelle </a:t>
            </a:r>
            <a:r>
              <a:rPr kumimoji="0" lang="fr-FR" sz="1000" b="1" i="0" u="none" strike="noStrike" kern="1200" cap="none" spc="0" normalizeH="0" baseline="0" noProof="0" dirty="0">
                <a:ln>
                  <a:noFill/>
                </a:ln>
                <a:solidFill>
                  <a:srgbClr val="1A7079"/>
                </a:solidFill>
                <a:effectLst/>
                <a:uLnTx/>
                <a:uFillTx/>
                <a:latin typeface="Trebuchet MS" panose="020B0603020202020204" pitchFamily="34" charset="0"/>
                <a:ea typeface="+mn-ea"/>
                <a:cs typeface="+mn-cs"/>
              </a:rPr>
              <a:t>entre les femmes et les hommes</a:t>
            </a:r>
          </a:p>
          <a:p>
            <a:pPr marL="285750" marR="0" lvl="0" indent="-285750" algn="l" defTabSz="914400" rtl="0" eaLnBrk="1" fontAlgn="auto" latinLnBrk="0" hangingPunct="1">
              <a:lnSpc>
                <a:spcPct val="100000"/>
              </a:lnSpc>
              <a:spcAft>
                <a:spcPts val="0"/>
              </a:spcAft>
              <a:buClr>
                <a:srgbClr val="C71652"/>
              </a:buClr>
              <a:buSzTx/>
              <a:buFont typeface="Arial" panose="020B0604020202020204" pitchFamily="34" charset="0"/>
              <a:buChar char="•"/>
              <a:tabLst/>
              <a:defRPr/>
            </a:pPr>
            <a:r>
              <a:rPr kumimoji="0" lang="fr-FR" sz="1000" b="1" i="0" u="none" strike="noStrike" kern="1200" cap="none" spc="0" normalizeH="0" baseline="0" noProof="0" dirty="0">
                <a:ln>
                  <a:noFill/>
                </a:ln>
                <a:solidFill>
                  <a:srgbClr val="C71652"/>
                </a:solidFill>
                <a:effectLst/>
                <a:uLnTx/>
                <a:uFillTx/>
                <a:latin typeface="Trebuchet MS" panose="020B0603020202020204" pitchFamily="34" charset="0"/>
                <a:ea typeface="+mn-ea"/>
                <a:cs typeface="+mn-cs"/>
              </a:rPr>
              <a:t>Favoriser la prise en compte de l’évolution des emplois</a:t>
            </a: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de la mobilité et de la promotion professionnelle</a:t>
            </a:r>
          </a:p>
        </p:txBody>
      </p:sp>
      <p:sp>
        <p:nvSpPr>
          <p:cNvPr id="61" name="Title 1">
            <a:extLst>
              <a:ext uri="{FF2B5EF4-FFF2-40B4-BE49-F238E27FC236}">
                <a16:creationId xmlns:a16="http://schemas.microsoft.com/office/drawing/2014/main" id="{4B115325-3E9E-4779-96A9-3C504741092A}"/>
              </a:ext>
            </a:extLst>
          </p:cNvPr>
          <p:cNvSpPr txBox="1">
            <a:spLocks/>
          </p:cNvSpPr>
          <p:nvPr/>
        </p:nvSpPr>
        <p:spPr>
          <a:xfrm>
            <a:off x="244915" y="3319135"/>
            <a:ext cx="1336236"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1600" b="1" i="0" u="none" strike="noStrike" kern="1200" cap="none" spc="0" normalizeH="0" baseline="0" noProof="1">
                <a:ln>
                  <a:noFill/>
                </a:ln>
                <a:solidFill>
                  <a:srgbClr val="1A7079"/>
                </a:solidFill>
                <a:effectLst/>
                <a:uLnTx/>
                <a:uFillTx/>
                <a:latin typeface="Trebuchet MS" panose="020B0603020202020204" pitchFamily="34" charset="0"/>
                <a:ea typeface="+mj-ea"/>
                <a:cs typeface="+mj-cs"/>
              </a:rPr>
              <a:t>Pourquoi ?</a:t>
            </a:r>
          </a:p>
        </p:txBody>
      </p:sp>
      <p:sp>
        <p:nvSpPr>
          <p:cNvPr id="89" name="Title 1">
            <a:extLst>
              <a:ext uri="{FF2B5EF4-FFF2-40B4-BE49-F238E27FC236}">
                <a16:creationId xmlns:a16="http://schemas.microsoft.com/office/drawing/2014/main" id="{F7B292F1-0B95-44F3-A0B7-BC440A483FF0}"/>
              </a:ext>
            </a:extLst>
          </p:cNvPr>
          <p:cNvSpPr txBox="1">
            <a:spLocks/>
          </p:cNvSpPr>
          <p:nvPr/>
        </p:nvSpPr>
        <p:spPr>
          <a:xfrm>
            <a:off x="158964" y="620677"/>
            <a:ext cx="2022037" cy="3079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1600" b="1" i="0" u="none" strike="noStrike" kern="1200" cap="none" spc="0" normalizeH="0" baseline="0" noProof="1">
                <a:ln>
                  <a:noFill/>
                </a:ln>
                <a:solidFill>
                  <a:srgbClr val="1A7079"/>
                </a:solidFill>
                <a:effectLst/>
                <a:uLnTx/>
                <a:uFillTx/>
                <a:latin typeface="Trebuchet MS" panose="020B0603020202020204" pitchFamily="34" charset="0"/>
                <a:ea typeface="+mj-ea"/>
                <a:cs typeface="+mj-cs"/>
              </a:rPr>
              <a:t>C’est quoi ?</a:t>
            </a:r>
          </a:p>
        </p:txBody>
      </p:sp>
      <p:sp>
        <p:nvSpPr>
          <p:cNvPr id="92" name="Title 1">
            <a:extLst>
              <a:ext uri="{FF2B5EF4-FFF2-40B4-BE49-F238E27FC236}">
                <a16:creationId xmlns:a16="http://schemas.microsoft.com/office/drawing/2014/main" id="{BE840747-5358-434A-85DF-6D6024746E22}"/>
              </a:ext>
            </a:extLst>
          </p:cNvPr>
          <p:cNvSpPr txBox="1">
            <a:spLocks/>
          </p:cNvSpPr>
          <p:nvPr/>
        </p:nvSpPr>
        <p:spPr>
          <a:xfrm>
            <a:off x="6220783" y="620495"/>
            <a:ext cx="5281116"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1600" b="1" i="0" u="none" strike="noStrike" kern="1200" cap="none" spc="0" normalizeH="0" baseline="0" noProof="1">
                <a:ln>
                  <a:noFill/>
                </a:ln>
                <a:solidFill>
                  <a:srgbClr val="1A7079"/>
                </a:solidFill>
                <a:effectLst/>
                <a:uLnTx/>
                <a:uFillTx/>
                <a:latin typeface="Trebuchet MS" panose="020B0603020202020204" pitchFamily="34" charset="0"/>
                <a:ea typeface="+mj-ea"/>
                <a:cs typeface="+mj-cs"/>
              </a:rPr>
              <a:t>Un processus de classification </a:t>
            </a:r>
            <a:r>
              <a:rPr lang="fr-FR" sz="1600" noProof="1">
                <a:solidFill>
                  <a:srgbClr val="1A7079"/>
                </a:solidFill>
                <a:latin typeface="Trebuchet MS" panose="020B0603020202020204" pitchFamily="34" charset="0"/>
              </a:rPr>
              <a:t>en </a:t>
            </a:r>
            <a:r>
              <a:rPr kumimoji="0" lang="fr-FR" sz="1600" b="1" i="0" u="none" strike="noStrike" kern="1200" cap="none" spc="0" normalizeH="0" baseline="0" noProof="1">
                <a:ln>
                  <a:noFill/>
                </a:ln>
                <a:solidFill>
                  <a:srgbClr val="1A7079"/>
                </a:solidFill>
                <a:effectLst/>
                <a:uLnTx/>
                <a:uFillTx/>
                <a:latin typeface="Trebuchet MS" panose="020B0603020202020204" pitchFamily="34" charset="0"/>
                <a:ea typeface="+mj-ea"/>
                <a:cs typeface="+mj-cs"/>
              </a:rPr>
              <a:t>3 étapes</a:t>
            </a:r>
          </a:p>
        </p:txBody>
      </p:sp>
      <p:pic>
        <p:nvPicPr>
          <p:cNvPr id="7" name="Image 6">
            <a:extLst>
              <a:ext uri="{FF2B5EF4-FFF2-40B4-BE49-F238E27FC236}">
                <a16:creationId xmlns:a16="http://schemas.microsoft.com/office/drawing/2014/main" id="{C177D644-9FD8-4E87-ACFB-378A28AB2A0F}"/>
              </a:ext>
            </a:extLst>
          </p:cNvPr>
          <p:cNvPicPr>
            <a:picLocks noChangeAspect="1"/>
          </p:cNvPicPr>
          <p:nvPr/>
        </p:nvPicPr>
        <p:blipFill>
          <a:blip r:embed="rId3"/>
          <a:stretch>
            <a:fillRect/>
          </a:stretch>
        </p:blipFill>
        <p:spPr>
          <a:xfrm>
            <a:off x="6510835" y="1019563"/>
            <a:ext cx="5326247" cy="2595032"/>
          </a:xfrm>
          <a:prstGeom prst="rect">
            <a:avLst/>
          </a:prstGeom>
        </p:spPr>
      </p:pic>
      <p:sp>
        <p:nvSpPr>
          <p:cNvPr id="100" name="Title 1">
            <a:extLst>
              <a:ext uri="{FF2B5EF4-FFF2-40B4-BE49-F238E27FC236}">
                <a16:creationId xmlns:a16="http://schemas.microsoft.com/office/drawing/2014/main" id="{575C4D81-38C2-4292-AA3C-7C4881F63CAA}"/>
              </a:ext>
            </a:extLst>
          </p:cNvPr>
          <p:cNvSpPr txBox="1">
            <a:spLocks/>
          </p:cNvSpPr>
          <p:nvPr/>
        </p:nvSpPr>
        <p:spPr>
          <a:xfrm>
            <a:off x="6220783" y="3844316"/>
            <a:ext cx="5281116"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1600" b="1" i="0" u="none" strike="noStrike" kern="1200" cap="none" spc="0" normalizeH="0" baseline="0" noProof="1">
                <a:ln>
                  <a:noFill/>
                </a:ln>
                <a:solidFill>
                  <a:srgbClr val="1A7079"/>
                </a:solidFill>
                <a:effectLst/>
                <a:uLnTx/>
                <a:uFillTx/>
                <a:latin typeface="Trebuchet MS" panose="020B0603020202020204" pitchFamily="34" charset="0"/>
                <a:ea typeface="+mj-ea"/>
                <a:cs typeface="+mj-cs"/>
              </a:rPr>
              <a:t>En synthèse</a:t>
            </a:r>
          </a:p>
        </p:txBody>
      </p:sp>
      <p:sp>
        <p:nvSpPr>
          <p:cNvPr id="26" name="ZoneTexte 25">
            <a:extLst>
              <a:ext uri="{FF2B5EF4-FFF2-40B4-BE49-F238E27FC236}">
                <a16:creationId xmlns:a16="http://schemas.microsoft.com/office/drawing/2014/main" id="{C111A72F-BAB7-49BD-8B5C-28DB0528FF7E}"/>
              </a:ext>
            </a:extLst>
          </p:cNvPr>
          <p:cNvSpPr txBox="1"/>
          <p:nvPr/>
        </p:nvSpPr>
        <p:spPr>
          <a:xfrm>
            <a:off x="2554842" y="6338413"/>
            <a:ext cx="7334400" cy="246221"/>
          </a:xfrm>
          <a:prstGeom prst="rect">
            <a:avLst/>
          </a:prstGeom>
          <a:noFill/>
        </p:spPr>
        <p:txBody>
          <a:bodyPr wrap="square" rtlCol="0">
            <a:spAutoFit/>
          </a:bodyPr>
          <a:lstStyle/>
          <a:p>
            <a:pPr marL="0" marR="0" lvl="0" indent="0" algn="l" defTabSz="914400" rtl="0" eaLnBrk="1" fontAlgn="auto" latinLnBrk="0" hangingPunct="1">
              <a:lnSpc>
                <a:spcPct val="100000"/>
              </a:lnSpc>
              <a:spcAft>
                <a:spcPts val="0"/>
              </a:spcAft>
              <a:buClrTx/>
              <a:buSzTx/>
              <a:buFontTx/>
              <a:buNone/>
              <a:tabLst/>
              <a:defRPr/>
            </a:pPr>
            <a:r>
              <a:rPr kumimoji="0" lang="fr-FR" sz="10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Document validé par les partenaires sociaux et la CPPNI de la Branche et accessible sur </a:t>
            </a:r>
            <a:r>
              <a:rPr kumimoji="0" lang="fr-FR" sz="1000" b="0" i="1" u="none" strike="noStrike" kern="1200" cap="none" spc="0" normalizeH="0" baseline="0" noProof="0" dirty="0">
                <a:ln>
                  <a:noFill/>
                </a:ln>
                <a:solidFill>
                  <a:srgbClr val="F99C05"/>
                </a:solidFill>
                <a:effectLst/>
                <a:uLnTx/>
                <a:uFillTx/>
                <a:latin typeface="Trebuchet MS" panose="020B0603020202020204" pitchFamily="34" charset="0"/>
                <a:ea typeface="+mn-ea"/>
                <a:cs typeface="+mn-cs"/>
              </a:rPr>
              <a:t>www.branche-dmt.fr</a:t>
            </a:r>
          </a:p>
        </p:txBody>
      </p:sp>
      <p:sp>
        <p:nvSpPr>
          <p:cNvPr id="3" name="Espace réservé du numéro de diapositive 3">
            <a:extLst>
              <a:ext uri="{FF2B5EF4-FFF2-40B4-BE49-F238E27FC236}">
                <a16:creationId xmlns:a16="http://schemas.microsoft.com/office/drawing/2014/main" id="{61C51CA6-3800-A41A-CB04-1480B4D56063}"/>
              </a:ext>
            </a:extLst>
          </p:cNvPr>
          <p:cNvSpPr>
            <a:spLocks noGrp="1"/>
          </p:cNvSpPr>
          <p:nvPr/>
        </p:nvSpPr>
        <p:spPr>
          <a:xfrm>
            <a:off x="11075681" y="6435785"/>
            <a:ext cx="460991" cy="308910"/>
          </a:xfrm>
          <a:prstGeom prst="rect">
            <a:avLst/>
          </a:prstGeom>
        </p:spPr>
        <p:txBody>
          <a:bodyPr vert="horz" lIns="91440" tIns="45720" rIns="91440" bIns="45720" rtlCol="0" anchor="ctr"/>
          <a:lstStyle>
            <a:defPPr>
              <a:defRPr lang="fr-FR"/>
            </a:defPPr>
            <a:lvl1pPr marL="0" algn="r" defTabSz="457200" rtl="0" eaLnBrk="1" latinLnBrk="0" hangingPunct="1">
              <a:defRPr sz="9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BB5B7E-4A36-4DEA-8D3A-A9CBA73BAF4C}" type="slidenum">
              <a:rPr lang="fr-FR" sz="1000" noProof="0" smtClean="0">
                <a:solidFill>
                  <a:schemeClr val="tx1"/>
                </a:solidFill>
              </a:rPr>
              <a:pPr/>
              <a:t>6</a:t>
            </a:fld>
            <a:endParaRPr lang="fr-FR" sz="1000" noProof="0" dirty="0">
              <a:solidFill>
                <a:schemeClr val="tx1"/>
              </a:solidFill>
            </a:endParaRPr>
          </a:p>
        </p:txBody>
      </p:sp>
      <p:sp>
        <p:nvSpPr>
          <p:cNvPr id="5" name="Freeform: Shape 46">
            <a:extLst>
              <a:ext uri="{FF2B5EF4-FFF2-40B4-BE49-F238E27FC236}">
                <a16:creationId xmlns:a16="http://schemas.microsoft.com/office/drawing/2014/main" id="{5840536A-B128-CCD3-E4D2-999320110686}"/>
              </a:ext>
            </a:extLst>
          </p:cNvPr>
          <p:cNvSpPr/>
          <p:nvPr/>
        </p:nvSpPr>
        <p:spPr>
          <a:xfrm rot="16200000">
            <a:off x="11641128" y="6265570"/>
            <a:ext cx="391908" cy="391909"/>
          </a:xfrm>
          <a:custGeom>
            <a:avLst/>
            <a:gdLst>
              <a:gd name="connsiteX0" fmla="*/ 0 w 720670"/>
              <a:gd name="connsiteY0" fmla="*/ 0 h 722625"/>
              <a:gd name="connsiteX1" fmla="*/ 43470 w 720670"/>
              <a:gd name="connsiteY1" fmla="*/ 6634 h 722625"/>
              <a:gd name="connsiteX2" fmla="*/ 713684 w 720670"/>
              <a:gd name="connsiteY2" fmla="*/ 676848 h 722625"/>
              <a:gd name="connsiteX3" fmla="*/ 720670 w 720670"/>
              <a:gd name="connsiteY3" fmla="*/ 722625 h 722625"/>
              <a:gd name="connsiteX4" fmla="*/ 314545 w 720670"/>
              <a:gd name="connsiteY4" fmla="*/ 722625 h 722625"/>
              <a:gd name="connsiteX5" fmla="*/ 0 w 720670"/>
              <a:gd name="connsiteY5" fmla="*/ 408080 h 722625"/>
              <a:gd name="connsiteX6" fmla="*/ 0 w 720670"/>
              <a:gd name="connsiteY6" fmla="*/ 0 h 72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670" h="722625">
                <a:moveTo>
                  <a:pt x="0" y="0"/>
                </a:moveTo>
                <a:lnTo>
                  <a:pt x="43470" y="6634"/>
                </a:lnTo>
                <a:cubicBezTo>
                  <a:pt x="379879" y="75474"/>
                  <a:pt x="644845" y="340440"/>
                  <a:pt x="713684" y="676848"/>
                </a:cubicBezTo>
                <a:lnTo>
                  <a:pt x="720670" y="722625"/>
                </a:lnTo>
                <a:lnTo>
                  <a:pt x="314545" y="722625"/>
                </a:lnTo>
                <a:cubicBezTo>
                  <a:pt x="140827" y="722625"/>
                  <a:pt x="0" y="581798"/>
                  <a:pt x="0" y="408080"/>
                </a:cubicBezTo>
                <a:lnTo>
                  <a:pt x="0" y="0"/>
                </a:lnTo>
                <a:close/>
              </a:path>
            </a:pathLst>
          </a:custGeom>
          <a:solidFill>
            <a:srgbClr val="C71652"/>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solidFill>
                  <a:srgbClr val="C00000"/>
                </a:solidFill>
              </a:ln>
              <a:solidFill>
                <a:srgbClr val="C00000"/>
              </a:solidFill>
              <a:effectLst/>
              <a:uLnTx/>
              <a:uFillTx/>
              <a:latin typeface="Calibri" panose="020F0502020204030204"/>
              <a:ea typeface="+mn-ea"/>
              <a:cs typeface="+mn-cs"/>
            </a:endParaRPr>
          </a:p>
        </p:txBody>
      </p:sp>
      <p:pic>
        <p:nvPicPr>
          <p:cNvPr id="6" name="Image 5">
            <a:extLst>
              <a:ext uri="{FF2B5EF4-FFF2-40B4-BE49-F238E27FC236}">
                <a16:creationId xmlns:a16="http://schemas.microsoft.com/office/drawing/2014/main" id="{4F22BB9E-20B8-9A7C-ADF3-E3F1567CE2AB}"/>
              </a:ext>
            </a:extLst>
          </p:cNvPr>
          <p:cNvPicPr>
            <a:picLocks noChangeAspect="1"/>
          </p:cNvPicPr>
          <p:nvPr/>
        </p:nvPicPr>
        <p:blipFill>
          <a:blip r:embed="rId4"/>
          <a:stretch>
            <a:fillRect/>
          </a:stretch>
        </p:blipFill>
        <p:spPr>
          <a:xfrm>
            <a:off x="546588" y="6541778"/>
            <a:ext cx="5016814" cy="96925"/>
          </a:xfrm>
          <a:prstGeom prst="rect">
            <a:avLst/>
          </a:prstGeom>
        </p:spPr>
      </p:pic>
    </p:spTree>
    <p:extLst>
      <p:ext uri="{BB962C8B-B14F-4D97-AF65-F5344CB8AC3E}">
        <p14:creationId xmlns:p14="http://schemas.microsoft.com/office/powerpoint/2010/main" val="2934535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 52">
            <a:extLst>
              <a:ext uri="{FF2B5EF4-FFF2-40B4-BE49-F238E27FC236}">
                <a16:creationId xmlns:a16="http://schemas.microsoft.com/office/drawing/2014/main" id="{B60C6EE2-5264-4867-8E7D-11C86FACA64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8244" t="8505" r="9311" b="4704"/>
          <a:stretch/>
        </p:blipFill>
        <p:spPr>
          <a:xfrm>
            <a:off x="11397577" y="4497532"/>
            <a:ext cx="497380" cy="1923268"/>
          </a:xfrm>
          <a:prstGeom prst="rect">
            <a:avLst/>
          </a:prstGeom>
        </p:spPr>
      </p:pic>
      <p:grpSp>
        <p:nvGrpSpPr>
          <p:cNvPr id="55" name="Groupe 54">
            <a:extLst>
              <a:ext uri="{FF2B5EF4-FFF2-40B4-BE49-F238E27FC236}">
                <a16:creationId xmlns:a16="http://schemas.microsoft.com/office/drawing/2014/main" id="{65C62D19-210D-46DB-819A-29FE8C560046}"/>
              </a:ext>
            </a:extLst>
          </p:cNvPr>
          <p:cNvGrpSpPr/>
          <p:nvPr/>
        </p:nvGrpSpPr>
        <p:grpSpPr>
          <a:xfrm>
            <a:off x="9050441" y="2123767"/>
            <a:ext cx="2590686" cy="1775439"/>
            <a:chOff x="0" y="1472043"/>
            <a:chExt cx="3150704" cy="3132803"/>
          </a:xfrm>
        </p:grpSpPr>
        <p:sp>
          <p:nvSpPr>
            <p:cNvPr id="56" name="Rectangle: Rounded Corners 6">
              <a:extLst>
                <a:ext uri="{FF2B5EF4-FFF2-40B4-BE49-F238E27FC236}">
                  <a16:creationId xmlns:a16="http://schemas.microsoft.com/office/drawing/2014/main" id="{73315F11-B479-46D8-B745-0C0BD108AF7A}"/>
                </a:ext>
              </a:extLst>
            </p:cNvPr>
            <p:cNvSpPr/>
            <p:nvPr/>
          </p:nvSpPr>
          <p:spPr>
            <a:xfrm>
              <a:off x="0" y="1472043"/>
              <a:ext cx="3150704" cy="3132803"/>
            </a:xfrm>
            <a:prstGeom prst="roundRect">
              <a:avLst/>
            </a:prstGeom>
            <a:solidFill>
              <a:sysClr val="window" lastClr="FFFFFF"/>
            </a:solidFill>
            <a:ln w="12700" cap="flat" cmpd="sng" algn="ctr">
              <a:noFill/>
              <a:prstDash val="solid"/>
              <a:miter lim="800000"/>
            </a:ln>
            <a:effectLst>
              <a:outerShdw blurRad="241300" dist="152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Freeform: Shape 45">
              <a:extLst>
                <a:ext uri="{FF2B5EF4-FFF2-40B4-BE49-F238E27FC236}">
                  <a16:creationId xmlns:a16="http://schemas.microsoft.com/office/drawing/2014/main" id="{4EA6E460-8140-45CB-ABDA-6540FEFE369B}"/>
                </a:ext>
              </a:extLst>
            </p:cNvPr>
            <p:cNvSpPr/>
            <p:nvPr/>
          </p:nvSpPr>
          <p:spPr>
            <a:xfrm>
              <a:off x="2805736" y="3800479"/>
              <a:ext cx="344968" cy="804367"/>
            </a:xfrm>
            <a:custGeom>
              <a:avLst/>
              <a:gdLst>
                <a:gd name="connsiteX0" fmla="*/ 725285 w 725285"/>
                <a:gd name="connsiteY0" fmla="*/ 0 h 723329"/>
                <a:gd name="connsiteX1" fmla="*/ 725285 w 725285"/>
                <a:gd name="connsiteY1" fmla="*/ 408784 h 723329"/>
                <a:gd name="connsiteX2" fmla="*/ 410740 w 725285"/>
                <a:gd name="connsiteY2" fmla="*/ 723329 h 723329"/>
                <a:gd name="connsiteX3" fmla="*/ 0 w 725285"/>
                <a:gd name="connsiteY3" fmla="*/ 723329 h 723329"/>
                <a:gd name="connsiteX4" fmla="*/ 6986 w 725285"/>
                <a:gd name="connsiteY4" fmla="*/ 677552 h 723329"/>
                <a:gd name="connsiteX5" fmla="*/ 677200 w 725285"/>
                <a:gd name="connsiteY5" fmla="*/ 7338 h 723329"/>
                <a:gd name="connsiteX6" fmla="*/ 725285 w 725285"/>
                <a:gd name="connsiteY6" fmla="*/ 0 h 72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285" h="723329">
                  <a:moveTo>
                    <a:pt x="725285" y="0"/>
                  </a:moveTo>
                  <a:lnTo>
                    <a:pt x="725285" y="408784"/>
                  </a:lnTo>
                  <a:cubicBezTo>
                    <a:pt x="725285" y="582502"/>
                    <a:pt x="584458" y="723329"/>
                    <a:pt x="410740" y="723329"/>
                  </a:cubicBezTo>
                  <a:lnTo>
                    <a:pt x="0" y="723329"/>
                  </a:lnTo>
                  <a:lnTo>
                    <a:pt x="6986" y="677552"/>
                  </a:lnTo>
                  <a:cubicBezTo>
                    <a:pt x="75826" y="341144"/>
                    <a:pt x="340792" y="76178"/>
                    <a:pt x="677200" y="7338"/>
                  </a:cubicBezTo>
                  <a:lnTo>
                    <a:pt x="725285" y="0"/>
                  </a:lnTo>
                  <a:close/>
                </a:path>
              </a:pathLst>
            </a:custGeom>
            <a:solidFill>
              <a:srgbClr val="C7165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58" name="ZoneTexte 57">
            <a:extLst>
              <a:ext uri="{FF2B5EF4-FFF2-40B4-BE49-F238E27FC236}">
                <a16:creationId xmlns:a16="http://schemas.microsoft.com/office/drawing/2014/main" id="{36242A89-E8B3-43FC-B940-C961D654F7C2}"/>
              </a:ext>
            </a:extLst>
          </p:cNvPr>
          <p:cNvSpPr txBox="1"/>
          <p:nvPr/>
        </p:nvSpPr>
        <p:spPr>
          <a:xfrm>
            <a:off x="9177417" y="2211798"/>
            <a:ext cx="2410802" cy="1631216"/>
          </a:xfrm>
          <a:prstGeom prst="rect">
            <a:avLst/>
          </a:prstGeom>
          <a:noFill/>
        </p:spPr>
        <p:txBody>
          <a:bodyPr wrap="square" rtlCol="0">
            <a:spAutoFit/>
          </a:bodyPr>
          <a:lstStyle/>
          <a:p>
            <a:pPr marL="0" marR="0" lvl="0" indent="0" algn="l" defTabSz="914400" rtl="0" eaLnBrk="1" fontAlgn="auto" latinLnBrk="0" hangingPunct="1">
              <a:lnSpc>
                <a:spcPct val="100000"/>
              </a:lnSpc>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Chaque critère classant </a:t>
            </a:r>
            <a:r>
              <a:rPr kumimoji="0" lang="fr-FR" sz="1000" b="1" i="0" u="none" strike="noStrike" kern="1200" cap="none" spc="0" normalizeH="0" baseline="0" noProof="0" dirty="0">
                <a:ln>
                  <a:noFill/>
                </a:ln>
                <a:solidFill>
                  <a:srgbClr val="1A7079"/>
                </a:solidFill>
                <a:effectLst/>
                <a:uLnTx/>
                <a:uFillTx/>
                <a:latin typeface="Trebuchet MS" panose="020B0603020202020204" pitchFamily="34" charset="0"/>
                <a:ea typeface="+mn-ea"/>
                <a:cs typeface="+mn-cs"/>
              </a:rPr>
              <a:t>comporte 7 degrés d’exigence permettant de hiérarchiser les emplois </a:t>
            </a: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le degré 1 correspondant au degré le moins élevé et le degré 7 au plus élevé.</a:t>
            </a:r>
          </a:p>
          <a:p>
            <a:pPr marL="0" marR="0" lvl="0" indent="0" algn="l" defTabSz="914400" rtl="0" eaLnBrk="1" fontAlgn="auto" latinLnBrk="0" hangingPunct="1">
              <a:lnSpc>
                <a:spcPct val="100000"/>
              </a:lnSpc>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Les signataires de l’accord ont porté une attention particulière aux définitions et à la rédaction des critères </a:t>
            </a:r>
            <a:r>
              <a:rPr lang="fr-FR" sz="1000" dirty="0">
                <a:solidFill>
                  <a:prstClr val="black"/>
                </a:solidFill>
                <a:latin typeface="Trebuchet MS" panose="020B0603020202020204" pitchFamily="34" charset="0"/>
              </a:rPr>
              <a:t>et de </a:t>
            </a: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leurs degrés d'appréciation.</a:t>
            </a:r>
          </a:p>
        </p:txBody>
      </p:sp>
      <p:sp>
        <p:nvSpPr>
          <p:cNvPr id="61" name="Title 1">
            <a:extLst>
              <a:ext uri="{FF2B5EF4-FFF2-40B4-BE49-F238E27FC236}">
                <a16:creationId xmlns:a16="http://schemas.microsoft.com/office/drawing/2014/main" id="{4B115325-3E9E-4779-96A9-3C504741092A}"/>
              </a:ext>
            </a:extLst>
          </p:cNvPr>
          <p:cNvSpPr txBox="1">
            <a:spLocks/>
          </p:cNvSpPr>
          <p:nvPr/>
        </p:nvSpPr>
        <p:spPr>
          <a:xfrm>
            <a:off x="9020237" y="1762450"/>
            <a:ext cx="2590686"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1600" b="1" i="0" u="none" strike="noStrike" kern="1200" cap="none" spc="0" normalizeH="0" baseline="0" noProof="1">
                <a:ln>
                  <a:noFill/>
                </a:ln>
                <a:solidFill>
                  <a:srgbClr val="1A7079"/>
                </a:solidFill>
                <a:effectLst/>
                <a:uLnTx/>
                <a:uFillTx/>
                <a:latin typeface="Trebuchet MS" panose="020B0603020202020204" pitchFamily="34" charset="0"/>
                <a:ea typeface="+mj-ea"/>
                <a:cs typeface="+mj-cs"/>
              </a:rPr>
              <a:t>Les degrés des critères</a:t>
            </a:r>
          </a:p>
        </p:txBody>
      </p:sp>
      <p:pic>
        <p:nvPicPr>
          <p:cNvPr id="26" name="Image 25">
            <a:extLst>
              <a:ext uri="{FF2B5EF4-FFF2-40B4-BE49-F238E27FC236}">
                <a16:creationId xmlns:a16="http://schemas.microsoft.com/office/drawing/2014/main" id="{33057D84-0E60-428A-A1F6-301D71D39B61}"/>
              </a:ext>
            </a:extLst>
          </p:cNvPr>
          <p:cNvPicPr>
            <a:picLocks noChangeAspect="1"/>
          </p:cNvPicPr>
          <p:nvPr/>
        </p:nvPicPr>
        <p:blipFill>
          <a:blip r:embed="rId3"/>
          <a:stretch>
            <a:fillRect/>
          </a:stretch>
        </p:blipFill>
        <p:spPr>
          <a:xfrm rot="21264557">
            <a:off x="3471443" y="1257806"/>
            <a:ext cx="5463688" cy="2634010"/>
          </a:xfrm>
          <a:prstGeom prst="rect">
            <a:avLst/>
          </a:prstGeom>
        </p:spPr>
      </p:pic>
      <p:sp>
        <p:nvSpPr>
          <p:cNvPr id="32" name="Title 1">
            <a:extLst>
              <a:ext uri="{FF2B5EF4-FFF2-40B4-BE49-F238E27FC236}">
                <a16:creationId xmlns:a16="http://schemas.microsoft.com/office/drawing/2014/main" id="{4DC07117-93DC-481D-8438-0816E5CC3B04}"/>
              </a:ext>
            </a:extLst>
          </p:cNvPr>
          <p:cNvSpPr txBox="1">
            <a:spLocks/>
          </p:cNvSpPr>
          <p:nvPr/>
        </p:nvSpPr>
        <p:spPr>
          <a:xfrm>
            <a:off x="80345" y="190815"/>
            <a:ext cx="8813586" cy="172537"/>
          </a:xfrm>
          <a:prstGeom prst="rect">
            <a:avLst/>
          </a:prstGeom>
        </p:spPr>
        <p:txBody>
          <a:bodyPr vert="horz" lIns="91440" tIns="45720" rIns="91440" bIns="45720" rtlCol="0" anchor="t">
            <a:noAutofit/>
          </a:bodyPr>
          <a:lstStyle>
            <a:defPPr>
              <a:defRPr lang="en-US"/>
            </a:defPPr>
            <a:lvl1pPr>
              <a:lnSpc>
                <a:spcPct val="90000"/>
              </a:lnSpc>
              <a:spcBef>
                <a:spcPct val="0"/>
              </a:spcBef>
              <a:buNone/>
              <a:defRPr sz="2800" b="1">
                <a:solidFill>
                  <a:srgbClr val="1A7079"/>
                </a:solidFill>
                <a:latin typeface="Trebuchet MS" panose="020B0603020202020204" pitchFamily="34" charset="0"/>
                <a:ea typeface="+mj-ea"/>
                <a:cs typeface="+mj-cs"/>
              </a:defRPr>
            </a:lvl1pPr>
          </a:lstStyle>
          <a:p>
            <a:r>
              <a:rPr lang="fr-FR" noProof="1"/>
              <a:t>LA NOUVELLE CLASSIFICATION DE LA BRANCHE DMT</a:t>
            </a:r>
          </a:p>
        </p:txBody>
      </p:sp>
      <p:pic>
        <p:nvPicPr>
          <p:cNvPr id="3" name="Image 2">
            <a:extLst>
              <a:ext uri="{FF2B5EF4-FFF2-40B4-BE49-F238E27FC236}">
                <a16:creationId xmlns:a16="http://schemas.microsoft.com/office/drawing/2014/main" id="{75AF937D-08EA-49A9-8874-BBD7D653DD9D}"/>
              </a:ext>
            </a:extLst>
          </p:cNvPr>
          <p:cNvPicPr>
            <a:picLocks noChangeAspect="1"/>
          </p:cNvPicPr>
          <p:nvPr/>
        </p:nvPicPr>
        <p:blipFill>
          <a:blip r:embed="rId4"/>
          <a:stretch>
            <a:fillRect/>
          </a:stretch>
        </p:blipFill>
        <p:spPr>
          <a:xfrm rot="11554235" flipV="1">
            <a:off x="8986894" y="1222628"/>
            <a:ext cx="509981" cy="234319"/>
          </a:xfrm>
          <a:prstGeom prst="rect">
            <a:avLst/>
          </a:prstGeom>
        </p:spPr>
      </p:pic>
      <p:grpSp>
        <p:nvGrpSpPr>
          <p:cNvPr id="39" name="Groupe 38">
            <a:extLst>
              <a:ext uri="{FF2B5EF4-FFF2-40B4-BE49-F238E27FC236}">
                <a16:creationId xmlns:a16="http://schemas.microsoft.com/office/drawing/2014/main" id="{92B0F8C6-EDF8-47A3-9904-376C3AE045EC}"/>
              </a:ext>
            </a:extLst>
          </p:cNvPr>
          <p:cNvGrpSpPr/>
          <p:nvPr/>
        </p:nvGrpSpPr>
        <p:grpSpPr>
          <a:xfrm>
            <a:off x="522419" y="1280825"/>
            <a:ext cx="2754301" cy="2596766"/>
            <a:chOff x="0" y="1472043"/>
            <a:chExt cx="3150704" cy="3132803"/>
          </a:xfrm>
        </p:grpSpPr>
        <p:sp>
          <p:nvSpPr>
            <p:cNvPr id="40" name="Rectangle: Rounded Corners 6">
              <a:extLst>
                <a:ext uri="{FF2B5EF4-FFF2-40B4-BE49-F238E27FC236}">
                  <a16:creationId xmlns:a16="http://schemas.microsoft.com/office/drawing/2014/main" id="{C8DA8C2B-C656-41A7-8523-56D59687EAD3}"/>
                </a:ext>
              </a:extLst>
            </p:cNvPr>
            <p:cNvSpPr/>
            <p:nvPr/>
          </p:nvSpPr>
          <p:spPr>
            <a:xfrm>
              <a:off x="0" y="1472043"/>
              <a:ext cx="3150704" cy="3132803"/>
            </a:xfrm>
            <a:prstGeom prst="roundRect">
              <a:avLst/>
            </a:prstGeom>
            <a:solidFill>
              <a:sysClr val="window" lastClr="FFFFFF"/>
            </a:solidFill>
            <a:ln w="12700" cap="flat" cmpd="sng" algn="ctr">
              <a:noFill/>
              <a:prstDash val="solid"/>
              <a:miter lim="800000"/>
            </a:ln>
            <a:effectLst>
              <a:outerShdw blurRad="241300" dist="152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5">
              <a:extLst>
                <a:ext uri="{FF2B5EF4-FFF2-40B4-BE49-F238E27FC236}">
                  <a16:creationId xmlns:a16="http://schemas.microsoft.com/office/drawing/2014/main" id="{E6636FEF-753D-4D08-8C74-C4725C5DC620}"/>
                </a:ext>
              </a:extLst>
            </p:cNvPr>
            <p:cNvSpPr/>
            <p:nvPr/>
          </p:nvSpPr>
          <p:spPr>
            <a:xfrm>
              <a:off x="2805736" y="3800479"/>
              <a:ext cx="344968" cy="804367"/>
            </a:xfrm>
            <a:custGeom>
              <a:avLst/>
              <a:gdLst>
                <a:gd name="connsiteX0" fmla="*/ 725285 w 725285"/>
                <a:gd name="connsiteY0" fmla="*/ 0 h 723329"/>
                <a:gd name="connsiteX1" fmla="*/ 725285 w 725285"/>
                <a:gd name="connsiteY1" fmla="*/ 408784 h 723329"/>
                <a:gd name="connsiteX2" fmla="*/ 410740 w 725285"/>
                <a:gd name="connsiteY2" fmla="*/ 723329 h 723329"/>
                <a:gd name="connsiteX3" fmla="*/ 0 w 725285"/>
                <a:gd name="connsiteY3" fmla="*/ 723329 h 723329"/>
                <a:gd name="connsiteX4" fmla="*/ 6986 w 725285"/>
                <a:gd name="connsiteY4" fmla="*/ 677552 h 723329"/>
                <a:gd name="connsiteX5" fmla="*/ 677200 w 725285"/>
                <a:gd name="connsiteY5" fmla="*/ 7338 h 723329"/>
                <a:gd name="connsiteX6" fmla="*/ 725285 w 725285"/>
                <a:gd name="connsiteY6" fmla="*/ 0 h 72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285" h="723329">
                  <a:moveTo>
                    <a:pt x="725285" y="0"/>
                  </a:moveTo>
                  <a:lnTo>
                    <a:pt x="725285" y="408784"/>
                  </a:lnTo>
                  <a:cubicBezTo>
                    <a:pt x="725285" y="582502"/>
                    <a:pt x="584458" y="723329"/>
                    <a:pt x="410740" y="723329"/>
                  </a:cubicBezTo>
                  <a:lnTo>
                    <a:pt x="0" y="723329"/>
                  </a:lnTo>
                  <a:lnTo>
                    <a:pt x="6986" y="677552"/>
                  </a:lnTo>
                  <a:cubicBezTo>
                    <a:pt x="75826" y="341144"/>
                    <a:pt x="340792" y="76178"/>
                    <a:pt x="677200" y="7338"/>
                  </a:cubicBezTo>
                  <a:lnTo>
                    <a:pt x="725285" y="0"/>
                  </a:lnTo>
                  <a:close/>
                </a:path>
              </a:pathLst>
            </a:custGeom>
            <a:solidFill>
              <a:srgbClr val="C7165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42" name="ZoneTexte 41">
            <a:extLst>
              <a:ext uri="{FF2B5EF4-FFF2-40B4-BE49-F238E27FC236}">
                <a16:creationId xmlns:a16="http://schemas.microsoft.com/office/drawing/2014/main" id="{A7658308-6BDA-4BF2-B806-D4F5DD2D75B5}"/>
              </a:ext>
            </a:extLst>
          </p:cNvPr>
          <p:cNvSpPr txBox="1"/>
          <p:nvPr/>
        </p:nvSpPr>
        <p:spPr>
          <a:xfrm>
            <a:off x="663157" y="1425048"/>
            <a:ext cx="2410802" cy="2292935"/>
          </a:xfrm>
          <a:prstGeom prst="rect">
            <a:avLst/>
          </a:prstGeom>
          <a:noFill/>
        </p:spPr>
        <p:txBody>
          <a:bodyPr wrap="square" rtlCol="0">
            <a:spAutoFit/>
          </a:bodyPr>
          <a:lstStyle/>
          <a:p>
            <a:pPr marL="0" marR="0" lvl="0" indent="0" algn="l" defTabSz="914400" rtl="0" eaLnBrk="1" fontAlgn="auto" latinLnBrk="0" hangingPunct="1">
              <a:lnSpc>
                <a:spcPct val="100000"/>
              </a:lnSpc>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Cette nouvelle méthode de classification comporte 3 critères transversaux : </a:t>
            </a:r>
          </a:p>
          <a:p>
            <a:pPr marL="0" marR="0" lvl="0" indent="0" algn="l" defTabSz="914400" rtl="0" eaLnBrk="1" fontAlgn="auto" latinLnBrk="0" hangingPunct="1">
              <a:lnSpc>
                <a:spcPct val="100000"/>
              </a:lnSpc>
              <a:spcAft>
                <a:spcPts val="0"/>
              </a:spcAft>
              <a:buClrTx/>
              <a:buSzTx/>
              <a:buFontTx/>
              <a:buNone/>
              <a:tabLst/>
              <a:defRPr/>
            </a:pPr>
            <a:r>
              <a:rPr kumimoji="0" lang="fr-FR" sz="1100" b="1" i="0" u="none" strike="noStrike" kern="1200" cap="none" spc="0" normalizeH="0" baseline="0" noProof="0" dirty="0">
                <a:ln>
                  <a:noFill/>
                </a:ln>
                <a:solidFill>
                  <a:srgbClr val="C71652"/>
                </a:solidFill>
                <a:effectLst/>
                <a:uLnTx/>
                <a:uFillTx/>
                <a:latin typeface="Trebuchet MS" panose="020B0603020202020204" pitchFamily="34" charset="0"/>
                <a:ea typeface="+mn-ea"/>
                <a:cs typeface="+mn-cs"/>
              </a:rPr>
              <a:t>Technicité </a:t>
            </a: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qui permet de mesurer la complexité, le degré de technique, les connaissances et les pratiques associés à la tenue de l’emploi</a:t>
            </a:r>
          </a:p>
          <a:p>
            <a:pPr marL="0" marR="0" lvl="0" indent="0" algn="l" defTabSz="914400" rtl="0" eaLnBrk="1" fontAlgn="auto" latinLnBrk="0" hangingPunct="1">
              <a:lnSpc>
                <a:spcPct val="100000"/>
              </a:lnSpc>
              <a:spcAft>
                <a:spcPts val="0"/>
              </a:spcAft>
              <a:buClrTx/>
              <a:buSzTx/>
              <a:buFontTx/>
              <a:buNone/>
              <a:tabLst/>
              <a:defRPr/>
            </a:pPr>
            <a:r>
              <a:rPr kumimoji="0" lang="fr-FR" sz="1100" b="1" i="0" u="none" strike="noStrike" kern="1200" cap="none" spc="0" normalizeH="0" baseline="0" noProof="0" dirty="0">
                <a:ln>
                  <a:noFill/>
                </a:ln>
                <a:solidFill>
                  <a:srgbClr val="1A7079"/>
                </a:solidFill>
                <a:effectLst/>
                <a:uLnTx/>
                <a:uFillTx/>
                <a:latin typeface="Trebuchet MS" panose="020B0603020202020204" pitchFamily="34" charset="0"/>
                <a:ea typeface="+mn-ea"/>
                <a:cs typeface="+mn-cs"/>
              </a:rPr>
              <a:t>Responsabilité</a:t>
            </a: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qui mesure le rôle et le type de contribution associés à la tenue de l’emploi</a:t>
            </a:r>
          </a:p>
          <a:p>
            <a:pPr marL="0" marR="0" lvl="0" indent="0" algn="l" defTabSz="914400" rtl="0" eaLnBrk="1" fontAlgn="auto" latinLnBrk="0" hangingPunct="1">
              <a:lnSpc>
                <a:spcPct val="100000"/>
              </a:lnSpc>
              <a:spcAft>
                <a:spcPts val="0"/>
              </a:spcAft>
              <a:buClrTx/>
              <a:buSzTx/>
              <a:buFontTx/>
              <a:buNone/>
              <a:tabLst/>
              <a:defRPr/>
            </a:pPr>
            <a:r>
              <a:rPr kumimoji="0" lang="fr-FR" sz="1100" b="1" i="0" u="none" strike="noStrike" kern="1200" cap="none" spc="0" normalizeH="0" baseline="0" noProof="0" dirty="0">
                <a:ln>
                  <a:noFill/>
                </a:ln>
                <a:solidFill>
                  <a:srgbClr val="F99C05"/>
                </a:solidFill>
                <a:effectLst/>
                <a:uLnTx/>
                <a:uFillTx/>
                <a:latin typeface="Trebuchet MS" panose="020B0603020202020204" pitchFamily="34" charset="0"/>
                <a:ea typeface="+mn-ea"/>
                <a:cs typeface="+mn-cs"/>
              </a:rPr>
              <a:t>Autonomie </a:t>
            </a: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qui correspond à la liberté d’action, de décision et d’initiative associée à la tenue de l’emploi</a:t>
            </a:r>
          </a:p>
        </p:txBody>
      </p:sp>
      <p:sp>
        <p:nvSpPr>
          <p:cNvPr id="43" name="Title 1">
            <a:extLst>
              <a:ext uri="{FF2B5EF4-FFF2-40B4-BE49-F238E27FC236}">
                <a16:creationId xmlns:a16="http://schemas.microsoft.com/office/drawing/2014/main" id="{3801FC9F-3957-4BB0-B7B6-86048EBFC318}"/>
              </a:ext>
            </a:extLst>
          </p:cNvPr>
          <p:cNvSpPr txBox="1">
            <a:spLocks/>
          </p:cNvSpPr>
          <p:nvPr/>
        </p:nvSpPr>
        <p:spPr>
          <a:xfrm>
            <a:off x="320884" y="907242"/>
            <a:ext cx="2569121"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1600" b="1" i="0" u="none" strike="noStrike" kern="1200" cap="none" spc="0" normalizeH="0" baseline="0" noProof="1">
                <a:ln>
                  <a:noFill/>
                </a:ln>
                <a:solidFill>
                  <a:srgbClr val="1A7079"/>
                </a:solidFill>
                <a:effectLst/>
                <a:uLnTx/>
                <a:uFillTx/>
                <a:latin typeface="Trebuchet MS" panose="020B0603020202020204" pitchFamily="34" charset="0"/>
                <a:ea typeface="+mj-ea"/>
                <a:cs typeface="+mj-cs"/>
              </a:rPr>
              <a:t>Les 3 critères classants</a:t>
            </a:r>
          </a:p>
        </p:txBody>
      </p:sp>
      <p:grpSp>
        <p:nvGrpSpPr>
          <p:cNvPr id="44" name="Groupe 43">
            <a:extLst>
              <a:ext uri="{FF2B5EF4-FFF2-40B4-BE49-F238E27FC236}">
                <a16:creationId xmlns:a16="http://schemas.microsoft.com/office/drawing/2014/main" id="{D2687A8B-7BC3-45B1-AE02-2BF234EBD4F0}"/>
              </a:ext>
            </a:extLst>
          </p:cNvPr>
          <p:cNvGrpSpPr/>
          <p:nvPr/>
        </p:nvGrpSpPr>
        <p:grpSpPr>
          <a:xfrm>
            <a:off x="619202" y="4532419"/>
            <a:ext cx="5255056" cy="1775439"/>
            <a:chOff x="0" y="1472043"/>
            <a:chExt cx="3150704" cy="3132803"/>
          </a:xfrm>
        </p:grpSpPr>
        <p:sp>
          <p:nvSpPr>
            <p:cNvPr id="45" name="Rectangle: Rounded Corners 6">
              <a:extLst>
                <a:ext uri="{FF2B5EF4-FFF2-40B4-BE49-F238E27FC236}">
                  <a16:creationId xmlns:a16="http://schemas.microsoft.com/office/drawing/2014/main" id="{CFB33BBC-6956-4777-883F-62D106B80DDF}"/>
                </a:ext>
              </a:extLst>
            </p:cNvPr>
            <p:cNvSpPr/>
            <p:nvPr/>
          </p:nvSpPr>
          <p:spPr>
            <a:xfrm>
              <a:off x="0" y="1472043"/>
              <a:ext cx="3150704" cy="3132803"/>
            </a:xfrm>
            <a:prstGeom prst="roundRect">
              <a:avLst/>
            </a:prstGeom>
            <a:solidFill>
              <a:sysClr val="window" lastClr="FFFFFF"/>
            </a:solidFill>
            <a:ln w="12700" cap="flat" cmpd="sng" algn="ctr">
              <a:noFill/>
              <a:prstDash val="solid"/>
              <a:miter lim="800000"/>
            </a:ln>
            <a:effectLst>
              <a:outerShdw blurRad="241300" dist="152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884874A3-514E-4BDB-B5CA-F4BABB74174F}"/>
                </a:ext>
              </a:extLst>
            </p:cNvPr>
            <p:cNvSpPr/>
            <p:nvPr/>
          </p:nvSpPr>
          <p:spPr>
            <a:xfrm>
              <a:off x="2805736" y="3800479"/>
              <a:ext cx="344968" cy="804367"/>
            </a:xfrm>
            <a:custGeom>
              <a:avLst/>
              <a:gdLst>
                <a:gd name="connsiteX0" fmla="*/ 725285 w 725285"/>
                <a:gd name="connsiteY0" fmla="*/ 0 h 723329"/>
                <a:gd name="connsiteX1" fmla="*/ 725285 w 725285"/>
                <a:gd name="connsiteY1" fmla="*/ 408784 h 723329"/>
                <a:gd name="connsiteX2" fmla="*/ 410740 w 725285"/>
                <a:gd name="connsiteY2" fmla="*/ 723329 h 723329"/>
                <a:gd name="connsiteX3" fmla="*/ 0 w 725285"/>
                <a:gd name="connsiteY3" fmla="*/ 723329 h 723329"/>
                <a:gd name="connsiteX4" fmla="*/ 6986 w 725285"/>
                <a:gd name="connsiteY4" fmla="*/ 677552 h 723329"/>
                <a:gd name="connsiteX5" fmla="*/ 677200 w 725285"/>
                <a:gd name="connsiteY5" fmla="*/ 7338 h 723329"/>
                <a:gd name="connsiteX6" fmla="*/ 725285 w 725285"/>
                <a:gd name="connsiteY6" fmla="*/ 0 h 72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285" h="723329">
                  <a:moveTo>
                    <a:pt x="725285" y="0"/>
                  </a:moveTo>
                  <a:lnTo>
                    <a:pt x="725285" y="408784"/>
                  </a:lnTo>
                  <a:cubicBezTo>
                    <a:pt x="725285" y="582502"/>
                    <a:pt x="584458" y="723329"/>
                    <a:pt x="410740" y="723329"/>
                  </a:cubicBezTo>
                  <a:lnTo>
                    <a:pt x="0" y="723329"/>
                  </a:lnTo>
                  <a:lnTo>
                    <a:pt x="6986" y="677552"/>
                  </a:lnTo>
                  <a:cubicBezTo>
                    <a:pt x="75826" y="341144"/>
                    <a:pt x="340792" y="76178"/>
                    <a:pt x="677200" y="7338"/>
                  </a:cubicBezTo>
                  <a:lnTo>
                    <a:pt x="725285" y="0"/>
                  </a:lnTo>
                  <a:close/>
                </a:path>
              </a:pathLst>
            </a:custGeom>
            <a:solidFill>
              <a:srgbClr val="C7165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47" name="ZoneTexte 46">
            <a:extLst>
              <a:ext uri="{FF2B5EF4-FFF2-40B4-BE49-F238E27FC236}">
                <a16:creationId xmlns:a16="http://schemas.microsoft.com/office/drawing/2014/main" id="{5F6DF6E1-4EF7-4444-9846-1BA3DF0F2E89}"/>
              </a:ext>
            </a:extLst>
          </p:cNvPr>
          <p:cNvSpPr txBox="1"/>
          <p:nvPr/>
        </p:nvSpPr>
        <p:spPr>
          <a:xfrm>
            <a:off x="787148" y="4672384"/>
            <a:ext cx="4693143" cy="1323439"/>
          </a:xfrm>
          <a:prstGeom prst="rect">
            <a:avLst/>
          </a:prstGeom>
          <a:noFill/>
        </p:spPr>
        <p:txBody>
          <a:bodyPr wrap="square" rtlCol="0">
            <a:spAutoFit/>
          </a:bodyPr>
          <a:lstStyle/>
          <a:p>
            <a:pPr marL="0" marR="0" lvl="0" indent="0" algn="l" defTabSz="914400" rtl="0" eaLnBrk="1" fontAlgn="auto" latinLnBrk="0" hangingPunct="1">
              <a:lnSpc>
                <a:spcPct val="100000"/>
              </a:lnSpc>
              <a:spcAft>
                <a:spcPts val="0"/>
              </a:spcAft>
              <a:buClrTx/>
              <a:buSzTx/>
              <a:buFontTx/>
              <a:buNone/>
              <a:tabLst/>
              <a:defRPr/>
            </a:pPr>
            <a:r>
              <a:rPr kumimoji="0" lang="fr-FR" sz="1000" b="1" i="0" u="none" strike="noStrike" kern="1200" cap="none" spc="0" normalizeH="0" baseline="0" noProof="0" dirty="0">
                <a:ln>
                  <a:noFill/>
                </a:ln>
                <a:solidFill>
                  <a:srgbClr val="1A7079"/>
                </a:solidFill>
                <a:effectLst/>
                <a:uLnTx/>
                <a:uFillTx/>
                <a:latin typeface="Trebuchet MS" panose="020B0603020202020204" pitchFamily="34" charset="0"/>
                <a:ea typeface="+mn-ea"/>
                <a:cs typeface="+mn-cs"/>
              </a:rPr>
              <a:t>La pesée est un jugement sur l'importance des emplois </a:t>
            </a: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reposant sur une méthodologie éprouvée de critères classants. </a:t>
            </a:r>
          </a:p>
          <a:p>
            <a:pPr marL="0" marR="0" lvl="0" indent="0" algn="l" defTabSz="914400" rtl="0" eaLnBrk="1" fontAlgn="auto" latinLnBrk="0" hangingPunct="1">
              <a:lnSpc>
                <a:spcPct val="100000"/>
              </a:lnSpc>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Pour chaque emploi, </a:t>
            </a:r>
            <a:r>
              <a:rPr kumimoji="0" lang="fr-FR" sz="1000" b="1" i="0" u="none" strike="noStrike" kern="1200" cap="none" spc="0" normalizeH="0" baseline="0" noProof="0" dirty="0">
                <a:ln>
                  <a:noFill/>
                </a:ln>
                <a:solidFill>
                  <a:srgbClr val="1A7079"/>
                </a:solidFill>
                <a:effectLst/>
                <a:uLnTx/>
                <a:uFillTx/>
                <a:latin typeface="Trebuchet MS" panose="020B0603020202020204" pitchFamily="34" charset="0"/>
                <a:ea typeface="+mn-ea"/>
                <a:cs typeface="+mn-cs"/>
              </a:rPr>
              <a:t>on détermine quel est le degré le plus adéquat sur l'échelle de chaque critère en utilisant les rédactionnels</a:t>
            </a: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p>
          <a:p>
            <a:pPr marL="0" marR="0" lvl="0" indent="0" algn="l" defTabSz="914400" rtl="0" eaLnBrk="1" fontAlgn="auto" latinLnBrk="0" hangingPunct="1">
              <a:lnSpc>
                <a:spcPct val="100000"/>
              </a:lnSpc>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Aft>
                <a:spcPts val="0"/>
              </a:spcAft>
              <a:buClrTx/>
              <a:buSzTx/>
              <a:buFontTx/>
              <a:buNone/>
              <a:tabLst/>
              <a:defRPr/>
            </a:pPr>
            <a:r>
              <a:rPr kumimoji="0" lang="fr-FR" sz="1000" b="1" i="0" u="none" strike="noStrike" kern="1200" cap="none" spc="0" normalizeH="0" baseline="0" noProof="0" dirty="0">
                <a:ln>
                  <a:noFill/>
                </a:ln>
                <a:solidFill>
                  <a:srgbClr val="1A7079"/>
                </a:solidFill>
                <a:effectLst/>
                <a:uLnTx/>
                <a:uFillTx/>
                <a:latin typeface="Trebuchet MS" panose="020B0603020202020204" pitchFamily="34" charset="0"/>
                <a:ea typeface="+mn-ea"/>
                <a:cs typeface="+mn-cs"/>
              </a:rPr>
              <a:t>Le nouveau classement communiqué est déterminé par la somme des points obtenus pour chaque critère. </a:t>
            </a:r>
          </a:p>
        </p:txBody>
      </p:sp>
      <p:sp>
        <p:nvSpPr>
          <p:cNvPr id="48" name="Title 1">
            <a:extLst>
              <a:ext uri="{FF2B5EF4-FFF2-40B4-BE49-F238E27FC236}">
                <a16:creationId xmlns:a16="http://schemas.microsoft.com/office/drawing/2014/main" id="{4C23917D-CAB7-4ACE-9463-20D240CB1ADB}"/>
              </a:ext>
            </a:extLst>
          </p:cNvPr>
          <p:cNvSpPr txBox="1">
            <a:spLocks/>
          </p:cNvSpPr>
          <p:nvPr/>
        </p:nvSpPr>
        <p:spPr>
          <a:xfrm>
            <a:off x="364947" y="4191973"/>
            <a:ext cx="4389447"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1600" b="1" i="0" u="none" strike="noStrike" kern="1200" cap="none" spc="0" normalizeH="0" baseline="0" noProof="1">
                <a:ln>
                  <a:noFill/>
                </a:ln>
                <a:solidFill>
                  <a:srgbClr val="1A7079"/>
                </a:solidFill>
                <a:effectLst/>
                <a:uLnTx/>
                <a:uFillTx/>
                <a:latin typeface="Trebuchet MS" panose="020B0603020202020204" pitchFamily="34" charset="0"/>
                <a:ea typeface="+mj-ea"/>
                <a:cs typeface="+mj-cs"/>
              </a:rPr>
              <a:t>La pesée et le classement de l’emploi</a:t>
            </a:r>
          </a:p>
        </p:txBody>
      </p:sp>
      <p:pic>
        <p:nvPicPr>
          <p:cNvPr id="49" name="Image 48">
            <a:extLst>
              <a:ext uri="{FF2B5EF4-FFF2-40B4-BE49-F238E27FC236}">
                <a16:creationId xmlns:a16="http://schemas.microsoft.com/office/drawing/2014/main" id="{EC047471-BE4B-4027-9363-51B549E63E4F}"/>
              </a:ext>
            </a:extLst>
          </p:cNvPr>
          <p:cNvPicPr>
            <a:picLocks noChangeAspect="1"/>
          </p:cNvPicPr>
          <p:nvPr/>
        </p:nvPicPr>
        <p:blipFill>
          <a:blip r:embed="rId4"/>
          <a:stretch>
            <a:fillRect/>
          </a:stretch>
        </p:blipFill>
        <p:spPr>
          <a:xfrm rot="11969476" flipH="1" flipV="1">
            <a:off x="5961943" y="4576151"/>
            <a:ext cx="600972" cy="219253"/>
          </a:xfrm>
          <a:prstGeom prst="rect">
            <a:avLst/>
          </a:prstGeom>
        </p:spPr>
      </p:pic>
      <p:pic>
        <p:nvPicPr>
          <p:cNvPr id="50" name="Image 49">
            <a:extLst>
              <a:ext uri="{FF2B5EF4-FFF2-40B4-BE49-F238E27FC236}">
                <a16:creationId xmlns:a16="http://schemas.microsoft.com/office/drawing/2014/main" id="{08850E59-6DC3-4153-8EAC-9CF6D8DFA607}"/>
              </a:ext>
            </a:extLst>
          </p:cNvPr>
          <p:cNvPicPr>
            <a:picLocks noChangeAspect="1"/>
          </p:cNvPicPr>
          <p:nvPr/>
        </p:nvPicPr>
        <p:blipFill>
          <a:blip r:embed="rId4"/>
          <a:stretch>
            <a:fillRect/>
          </a:stretch>
        </p:blipFill>
        <p:spPr>
          <a:xfrm rot="11920600" flipH="1" flipV="1">
            <a:off x="3061248" y="984487"/>
            <a:ext cx="636005" cy="231654"/>
          </a:xfrm>
          <a:prstGeom prst="rect">
            <a:avLst/>
          </a:prstGeom>
        </p:spPr>
      </p:pic>
      <p:sp>
        <p:nvSpPr>
          <p:cNvPr id="5" name="Organigramme : Connecteur 4">
            <a:extLst>
              <a:ext uri="{FF2B5EF4-FFF2-40B4-BE49-F238E27FC236}">
                <a16:creationId xmlns:a16="http://schemas.microsoft.com/office/drawing/2014/main" id="{4134491D-35EA-47D5-BFEA-956F9DAE5A13}"/>
              </a:ext>
            </a:extLst>
          </p:cNvPr>
          <p:cNvSpPr/>
          <p:nvPr/>
        </p:nvSpPr>
        <p:spPr>
          <a:xfrm>
            <a:off x="4244741" y="2234564"/>
            <a:ext cx="221382" cy="219927"/>
          </a:xfrm>
          <a:prstGeom prst="flowChartConnector">
            <a:avLst/>
          </a:prstGeom>
          <a:solidFill>
            <a:srgbClr val="C71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Organigramme : Connecteur 58">
            <a:extLst>
              <a:ext uri="{FF2B5EF4-FFF2-40B4-BE49-F238E27FC236}">
                <a16:creationId xmlns:a16="http://schemas.microsoft.com/office/drawing/2014/main" id="{7C5D527B-F08A-4F4E-B668-C06F36475920}"/>
              </a:ext>
            </a:extLst>
          </p:cNvPr>
          <p:cNvSpPr/>
          <p:nvPr/>
        </p:nvSpPr>
        <p:spPr>
          <a:xfrm>
            <a:off x="6096000" y="2395383"/>
            <a:ext cx="221382" cy="219927"/>
          </a:xfrm>
          <a:prstGeom prst="flowChartConnector">
            <a:avLst/>
          </a:prstGeom>
          <a:solidFill>
            <a:srgbClr val="1A7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Organigramme : Connecteur 59">
            <a:extLst>
              <a:ext uri="{FF2B5EF4-FFF2-40B4-BE49-F238E27FC236}">
                <a16:creationId xmlns:a16="http://schemas.microsoft.com/office/drawing/2014/main" id="{AC8830BA-1B3E-4128-B046-17BF01C788F0}"/>
              </a:ext>
            </a:extLst>
          </p:cNvPr>
          <p:cNvSpPr/>
          <p:nvPr/>
        </p:nvSpPr>
        <p:spPr>
          <a:xfrm>
            <a:off x="7915174" y="1867159"/>
            <a:ext cx="221382" cy="219927"/>
          </a:xfrm>
          <a:prstGeom prst="flowChartConnector">
            <a:avLst/>
          </a:prstGeom>
          <a:solidFill>
            <a:srgbClr val="F99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5" name="Image 64">
            <a:extLst>
              <a:ext uri="{FF2B5EF4-FFF2-40B4-BE49-F238E27FC236}">
                <a16:creationId xmlns:a16="http://schemas.microsoft.com/office/drawing/2014/main" id="{A5EFF060-BDF2-48A2-BEE9-67D152EB8225}"/>
              </a:ext>
            </a:extLst>
          </p:cNvPr>
          <p:cNvPicPr>
            <a:picLocks noChangeAspect="1"/>
          </p:cNvPicPr>
          <p:nvPr/>
        </p:nvPicPr>
        <p:blipFill>
          <a:blip r:embed="rId4"/>
          <a:stretch>
            <a:fillRect/>
          </a:stretch>
        </p:blipFill>
        <p:spPr>
          <a:xfrm rot="9039598" flipH="1" flipV="1">
            <a:off x="8548075" y="4633559"/>
            <a:ext cx="613845" cy="223950"/>
          </a:xfrm>
          <a:prstGeom prst="rect">
            <a:avLst/>
          </a:prstGeom>
        </p:spPr>
      </p:pic>
      <p:pic>
        <p:nvPicPr>
          <p:cNvPr id="35" name="Graphique 34" descr="Marketing">
            <a:extLst>
              <a:ext uri="{FF2B5EF4-FFF2-40B4-BE49-F238E27FC236}">
                <a16:creationId xmlns:a16="http://schemas.microsoft.com/office/drawing/2014/main" id="{40BBCE80-E1B7-4CC8-B2CF-E86E287533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44469" y="5108896"/>
            <a:ext cx="604304" cy="604304"/>
          </a:xfrm>
          <a:prstGeom prst="rect">
            <a:avLst/>
          </a:prstGeom>
        </p:spPr>
      </p:pic>
      <p:sp>
        <p:nvSpPr>
          <p:cNvPr id="37" name="ZoneTexte 36">
            <a:extLst>
              <a:ext uri="{FF2B5EF4-FFF2-40B4-BE49-F238E27FC236}">
                <a16:creationId xmlns:a16="http://schemas.microsoft.com/office/drawing/2014/main" id="{A2466105-72CA-4A78-9D1A-BECA9261296F}"/>
              </a:ext>
            </a:extLst>
          </p:cNvPr>
          <p:cNvSpPr txBox="1"/>
          <p:nvPr/>
        </p:nvSpPr>
        <p:spPr>
          <a:xfrm>
            <a:off x="2554842" y="6338413"/>
            <a:ext cx="7334400" cy="246221"/>
          </a:xfrm>
          <a:prstGeom prst="rect">
            <a:avLst/>
          </a:prstGeom>
          <a:noFill/>
        </p:spPr>
        <p:txBody>
          <a:bodyPr wrap="square" rtlCol="0">
            <a:spAutoFit/>
          </a:bodyPr>
          <a:lstStyle/>
          <a:p>
            <a:pPr marL="0" marR="0" lvl="0" indent="0" algn="l" defTabSz="914400" rtl="0" eaLnBrk="1" fontAlgn="auto" latinLnBrk="0" hangingPunct="1">
              <a:lnSpc>
                <a:spcPct val="100000"/>
              </a:lnSpc>
              <a:spcAft>
                <a:spcPts val="0"/>
              </a:spcAft>
              <a:buClrTx/>
              <a:buSzTx/>
              <a:buFontTx/>
              <a:buNone/>
              <a:tabLst/>
              <a:defRPr/>
            </a:pPr>
            <a:r>
              <a:rPr kumimoji="0" lang="fr-FR" sz="10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Document validé par les partenaires sociaux et la CPPNI de la Branche et accessible sur </a:t>
            </a:r>
            <a:r>
              <a:rPr kumimoji="0" lang="fr-FR" sz="1000" b="0" i="1" u="none" strike="noStrike" kern="1200" cap="none" spc="0" normalizeH="0" baseline="0" noProof="0" dirty="0">
                <a:ln>
                  <a:noFill/>
                </a:ln>
                <a:solidFill>
                  <a:srgbClr val="F99C05"/>
                </a:solidFill>
                <a:effectLst/>
                <a:uLnTx/>
                <a:uFillTx/>
                <a:latin typeface="Trebuchet MS" panose="020B0603020202020204" pitchFamily="34" charset="0"/>
                <a:ea typeface="+mn-ea"/>
                <a:cs typeface="+mn-cs"/>
              </a:rPr>
              <a:t>www.branche-dmt.fr</a:t>
            </a:r>
          </a:p>
        </p:txBody>
      </p:sp>
      <p:pic>
        <p:nvPicPr>
          <p:cNvPr id="7" name="Picture 6">
            <a:extLst>
              <a:ext uri="{FF2B5EF4-FFF2-40B4-BE49-F238E27FC236}">
                <a16:creationId xmlns:a16="http://schemas.microsoft.com/office/drawing/2014/main" id="{F455E735-13DA-F784-F3D1-1E23E2FB5E76}"/>
              </a:ext>
            </a:extLst>
          </p:cNvPr>
          <p:cNvPicPr>
            <a:picLocks noChangeAspect="1"/>
          </p:cNvPicPr>
          <p:nvPr/>
        </p:nvPicPr>
        <p:blipFill>
          <a:blip r:embed="rId7"/>
          <a:stretch>
            <a:fillRect/>
          </a:stretch>
        </p:blipFill>
        <p:spPr>
          <a:xfrm>
            <a:off x="6096000" y="4943162"/>
            <a:ext cx="3620748" cy="968513"/>
          </a:xfrm>
          <a:prstGeom prst="rect">
            <a:avLst/>
          </a:prstGeom>
        </p:spPr>
      </p:pic>
      <p:sp>
        <p:nvSpPr>
          <p:cNvPr id="6" name="Espace réservé du numéro de diapositive 3">
            <a:extLst>
              <a:ext uri="{FF2B5EF4-FFF2-40B4-BE49-F238E27FC236}">
                <a16:creationId xmlns:a16="http://schemas.microsoft.com/office/drawing/2014/main" id="{A7D4447B-F17C-15C6-8A61-1B4ECE0574C3}"/>
              </a:ext>
            </a:extLst>
          </p:cNvPr>
          <p:cNvSpPr>
            <a:spLocks noGrp="1"/>
          </p:cNvSpPr>
          <p:nvPr/>
        </p:nvSpPr>
        <p:spPr>
          <a:xfrm>
            <a:off x="11075681" y="6435785"/>
            <a:ext cx="460991" cy="308910"/>
          </a:xfrm>
          <a:prstGeom prst="rect">
            <a:avLst/>
          </a:prstGeom>
        </p:spPr>
        <p:txBody>
          <a:bodyPr vert="horz" lIns="91440" tIns="45720" rIns="91440" bIns="45720" rtlCol="0" anchor="ctr"/>
          <a:lstStyle>
            <a:defPPr>
              <a:defRPr lang="fr-FR"/>
            </a:defPPr>
            <a:lvl1pPr marL="0" algn="r" defTabSz="457200" rtl="0" eaLnBrk="1" latinLnBrk="0" hangingPunct="1">
              <a:defRPr sz="9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BB5B7E-4A36-4DEA-8D3A-A9CBA73BAF4C}" type="slidenum">
              <a:rPr lang="fr-FR" sz="1000" noProof="0" smtClean="0">
                <a:solidFill>
                  <a:schemeClr val="tx1"/>
                </a:solidFill>
              </a:rPr>
              <a:pPr/>
              <a:t>7</a:t>
            </a:fld>
            <a:endParaRPr lang="fr-FR" sz="1000" noProof="0" dirty="0">
              <a:solidFill>
                <a:schemeClr val="tx1"/>
              </a:solidFill>
            </a:endParaRPr>
          </a:p>
        </p:txBody>
      </p:sp>
      <p:sp>
        <p:nvSpPr>
          <p:cNvPr id="8" name="Freeform: Shape 46">
            <a:extLst>
              <a:ext uri="{FF2B5EF4-FFF2-40B4-BE49-F238E27FC236}">
                <a16:creationId xmlns:a16="http://schemas.microsoft.com/office/drawing/2014/main" id="{43C85F46-A7A0-0077-3909-FCB21546BF37}"/>
              </a:ext>
            </a:extLst>
          </p:cNvPr>
          <p:cNvSpPr/>
          <p:nvPr/>
        </p:nvSpPr>
        <p:spPr>
          <a:xfrm rot="16200000">
            <a:off x="11641128" y="6265570"/>
            <a:ext cx="391908" cy="391909"/>
          </a:xfrm>
          <a:custGeom>
            <a:avLst/>
            <a:gdLst>
              <a:gd name="connsiteX0" fmla="*/ 0 w 720670"/>
              <a:gd name="connsiteY0" fmla="*/ 0 h 722625"/>
              <a:gd name="connsiteX1" fmla="*/ 43470 w 720670"/>
              <a:gd name="connsiteY1" fmla="*/ 6634 h 722625"/>
              <a:gd name="connsiteX2" fmla="*/ 713684 w 720670"/>
              <a:gd name="connsiteY2" fmla="*/ 676848 h 722625"/>
              <a:gd name="connsiteX3" fmla="*/ 720670 w 720670"/>
              <a:gd name="connsiteY3" fmla="*/ 722625 h 722625"/>
              <a:gd name="connsiteX4" fmla="*/ 314545 w 720670"/>
              <a:gd name="connsiteY4" fmla="*/ 722625 h 722625"/>
              <a:gd name="connsiteX5" fmla="*/ 0 w 720670"/>
              <a:gd name="connsiteY5" fmla="*/ 408080 h 722625"/>
              <a:gd name="connsiteX6" fmla="*/ 0 w 720670"/>
              <a:gd name="connsiteY6" fmla="*/ 0 h 72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670" h="722625">
                <a:moveTo>
                  <a:pt x="0" y="0"/>
                </a:moveTo>
                <a:lnTo>
                  <a:pt x="43470" y="6634"/>
                </a:lnTo>
                <a:cubicBezTo>
                  <a:pt x="379879" y="75474"/>
                  <a:pt x="644845" y="340440"/>
                  <a:pt x="713684" y="676848"/>
                </a:cubicBezTo>
                <a:lnTo>
                  <a:pt x="720670" y="722625"/>
                </a:lnTo>
                <a:lnTo>
                  <a:pt x="314545" y="722625"/>
                </a:lnTo>
                <a:cubicBezTo>
                  <a:pt x="140827" y="722625"/>
                  <a:pt x="0" y="581798"/>
                  <a:pt x="0" y="408080"/>
                </a:cubicBezTo>
                <a:lnTo>
                  <a:pt x="0" y="0"/>
                </a:lnTo>
                <a:close/>
              </a:path>
            </a:pathLst>
          </a:custGeom>
          <a:solidFill>
            <a:srgbClr val="C71652"/>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solidFill>
                  <a:srgbClr val="C00000"/>
                </a:solidFill>
              </a:ln>
              <a:solidFill>
                <a:srgbClr val="C00000"/>
              </a:solidFill>
              <a:effectLst/>
              <a:uLnTx/>
              <a:uFillTx/>
              <a:latin typeface="Calibri" panose="020F0502020204030204"/>
              <a:ea typeface="+mn-ea"/>
              <a:cs typeface="+mn-cs"/>
            </a:endParaRPr>
          </a:p>
        </p:txBody>
      </p:sp>
      <p:pic>
        <p:nvPicPr>
          <p:cNvPr id="9" name="Image 8">
            <a:extLst>
              <a:ext uri="{FF2B5EF4-FFF2-40B4-BE49-F238E27FC236}">
                <a16:creationId xmlns:a16="http://schemas.microsoft.com/office/drawing/2014/main" id="{4D8EBABE-1631-303B-9507-DBEE7A1B0C71}"/>
              </a:ext>
            </a:extLst>
          </p:cNvPr>
          <p:cNvPicPr>
            <a:picLocks noChangeAspect="1"/>
          </p:cNvPicPr>
          <p:nvPr/>
        </p:nvPicPr>
        <p:blipFill>
          <a:blip r:embed="rId8"/>
          <a:stretch>
            <a:fillRect/>
          </a:stretch>
        </p:blipFill>
        <p:spPr>
          <a:xfrm>
            <a:off x="546588" y="6541778"/>
            <a:ext cx="5016814" cy="96925"/>
          </a:xfrm>
          <a:prstGeom prst="rect">
            <a:avLst/>
          </a:prstGeom>
        </p:spPr>
      </p:pic>
    </p:spTree>
    <p:extLst>
      <p:ext uri="{BB962C8B-B14F-4D97-AF65-F5344CB8AC3E}">
        <p14:creationId xmlns:p14="http://schemas.microsoft.com/office/powerpoint/2010/main" val="3636155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D0BD02D-A758-2B37-386C-3C2CA65C74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8244" t="8505" r="9311" b="4704"/>
          <a:stretch/>
        </p:blipFill>
        <p:spPr>
          <a:xfrm>
            <a:off x="11397577" y="4497532"/>
            <a:ext cx="497380" cy="1923268"/>
          </a:xfrm>
          <a:prstGeom prst="rect">
            <a:avLst/>
          </a:prstGeom>
        </p:spPr>
      </p:pic>
      <p:sp>
        <p:nvSpPr>
          <p:cNvPr id="2" name="ZoneTexte 1">
            <a:extLst>
              <a:ext uri="{FF2B5EF4-FFF2-40B4-BE49-F238E27FC236}">
                <a16:creationId xmlns:a16="http://schemas.microsoft.com/office/drawing/2014/main" id="{2042ADE7-A80C-4444-992B-E124B92B9B9A}"/>
              </a:ext>
            </a:extLst>
          </p:cNvPr>
          <p:cNvSpPr txBox="1"/>
          <p:nvPr/>
        </p:nvSpPr>
        <p:spPr>
          <a:xfrm>
            <a:off x="629442" y="1798164"/>
            <a:ext cx="10837082" cy="2108269"/>
          </a:xfrm>
          <a:prstGeom prst="rect">
            <a:avLst/>
          </a:prstGeom>
          <a:noFill/>
        </p:spPr>
        <p:txBody>
          <a:bodyPr wrap="square" rtlCol="0">
            <a:spAutoFit/>
          </a:bodyPr>
          <a:lstStyle/>
          <a:p>
            <a:r>
              <a:rPr lang="fr-FR" sz="1600" dirty="0">
                <a:latin typeface="Trebuchet MS" panose="020B0603020202020204" pitchFamily="34" charset="0"/>
              </a:rPr>
              <a:t>Avec la mise en place de la nouvelle classification, </a:t>
            </a:r>
            <a:r>
              <a:rPr lang="fr-FR" sz="1600" b="1" dirty="0">
                <a:solidFill>
                  <a:srgbClr val="1A7079"/>
                </a:solidFill>
                <a:latin typeface="Trebuchet MS" panose="020B0603020202020204" pitchFamily="34" charset="0"/>
              </a:rPr>
              <a:t>chaque emploi va être pesé via les critères </a:t>
            </a:r>
            <a:r>
              <a:rPr lang="fr-FR" sz="1600" dirty="0">
                <a:latin typeface="Trebuchet MS" panose="020B0603020202020204" pitchFamily="34" charset="0"/>
              </a:rPr>
              <a:t>et exclusivement sur le </a:t>
            </a:r>
            <a:r>
              <a:rPr lang="fr-FR" sz="1600" b="1" dirty="0">
                <a:solidFill>
                  <a:srgbClr val="F99C05"/>
                </a:solidFill>
                <a:latin typeface="Trebuchet MS" panose="020B0603020202020204" pitchFamily="34" charset="0"/>
              </a:rPr>
              <a:t>contenu réel du travail</a:t>
            </a:r>
            <a:r>
              <a:rPr lang="fr-FR" sz="1600" dirty="0">
                <a:solidFill>
                  <a:srgbClr val="F99C05"/>
                </a:solidFill>
                <a:latin typeface="Trebuchet MS" panose="020B0603020202020204" pitchFamily="34" charset="0"/>
              </a:rPr>
              <a:t> </a:t>
            </a:r>
            <a:r>
              <a:rPr lang="fr-FR" sz="1600" dirty="0">
                <a:latin typeface="Trebuchet MS" panose="020B0603020202020204" pitchFamily="34" charset="0"/>
              </a:rPr>
              <a:t>et </a:t>
            </a:r>
            <a:r>
              <a:rPr lang="fr-FR" sz="1600" dirty="0">
                <a:solidFill>
                  <a:srgbClr val="F99C05"/>
                </a:solidFill>
                <a:latin typeface="Trebuchet MS" panose="020B0603020202020204" pitchFamily="34" charset="0"/>
              </a:rPr>
              <a:t>les </a:t>
            </a:r>
            <a:r>
              <a:rPr lang="fr-FR" sz="1600" b="1" dirty="0">
                <a:solidFill>
                  <a:srgbClr val="F99C05"/>
                </a:solidFill>
                <a:latin typeface="Trebuchet MS" panose="020B0603020202020204" pitchFamily="34" charset="0"/>
              </a:rPr>
              <a:t>compétences nécessaires </a:t>
            </a:r>
            <a:r>
              <a:rPr lang="fr-FR" sz="1600" dirty="0">
                <a:latin typeface="Trebuchet MS" panose="020B0603020202020204" pitchFamily="34" charset="0"/>
              </a:rPr>
              <a:t>à la tenue de l’emploi. </a:t>
            </a:r>
          </a:p>
          <a:p>
            <a:endParaRPr lang="fr-FR" sz="800" dirty="0">
              <a:latin typeface="Trebuchet MS" panose="020B0603020202020204" pitchFamily="34" charset="0"/>
            </a:endParaRPr>
          </a:p>
          <a:p>
            <a:r>
              <a:rPr lang="fr-FR" sz="1600" dirty="0">
                <a:latin typeface="Trebuchet MS" panose="020B0603020202020204" pitchFamily="34" charset="0"/>
              </a:rPr>
              <a:t>Il n’y a </a:t>
            </a:r>
            <a:r>
              <a:rPr lang="fr-FR" sz="1600" b="1" dirty="0">
                <a:solidFill>
                  <a:srgbClr val="F99C05"/>
                </a:solidFill>
                <a:latin typeface="Trebuchet MS" panose="020B0603020202020204" pitchFamily="34" charset="0"/>
              </a:rPr>
              <a:t>pas de grille de correspondance </a:t>
            </a:r>
            <a:r>
              <a:rPr lang="fr-FR" sz="1600" dirty="0">
                <a:latin typeface="Trebuchet MS" panose="020B0603020202020204" pitchFamily="34" charset="0"/>
              </a:rPr>
              <a:t>directe entre la </a:t>
            </a:r>
            <a:r>
              <a:rPr lang="fr-FR" sz="1600" b="1" dirty="0">
                <a:solidFill>
                  <a:srgbClr val="F99C05"/>
                </a:solidFill>
                <a:latin typeface="Trebuchet MS" panose="020B0603020202020204" pitchFamily="34" charset="0"/>
              </a:rPr>
              <a:t>nouvelle</a:t>
            </a:r>
            <a:r>
              <a:rPr lang="fr-FR" sz="1600" dirty="0">
                <a:solidFill>
                  <a:srgbClr val="F99C05"/>
                </a:solidFill>
                <a:latin typeface="Trebuchet MS" panose="020B0603020202020204" pitchFamily="34" charset="0"/>
              </a:rPr>
              <a:t> et </a:t>
            </a:r>
            <a:r>
              <a:rPr lang="fr-FR" sz="1600" b="1" dirty="0">
                <a:solidFill>
                  <a:srgbClr val="F99C05"/>
                </a:solidFill>
                <a:latin typeface="Trebuchet MS" panose="020B0603020202020204" pitchFamily="34" charset="0"/>
              </a:rPr>
              <a:t>l’ancienne classification.</a:t>
            </a:r>
          </a:p>
          <a:p>
            <a:endParaRPr lang="fr-FR" sz="1600" b="1" dirty="0">
              <a:solidFill>
                <a:srgbClr val="1A7079"/>
              </a:solidFill>
              <a:latin typeface="Trebuchet MS" panose="020B0603020202020204" pitchFamily="34" charset="0"/>
            </a:endParaRPr>
          </a:p>
          <a:p>
            <a:r>
              <a:rPr lang="fr-FR" sz="1600" b="1" i="1" dirty="0">
                <a:solidFill>
                  <a:srgbClr val="1A7079"/>
                </a:solidFill>
                <a:latin typeface="Trebuchet MS" panose="020B0603020202020204" pitchFamily="34" charset="0"/>
              </a:rPr>
              <a:t>J’aurai donc un nouveau classement compte tenu de l’emploi que j’exerce actuellement.</a:t>
            </a:r>
          </a:p>
          <a:p>
            <a:endParaRPr lang="fr-FR" sz="1600" b="1" i="1" dirty="0">
              <a:solidFill>
                <a:srgbClr val="1A7079"/>
              </a:solidFill>
              <a:latin typeface="Trebuchet MS" panose="020B0603020202020204" pitchFamily="34" charset="0"/>
            </a:endParaRPr>
          </a:p>
          <a:p>
            <a:r>
              <a:rPr lang="fr-FR" sz="1600" b="1" i="1" dirty="0">
                <a:solidFill>
                  <a:srgbClr val="1A7079"/>
                </a:solidFill>
                <a:latin typeface="Trebuchet MS" panose="020B0603020202020204" pitchFamily="34" charset="0"/>
              </a:rPr>
              <a:t>J’aurai aussi une notification spécifique de mon employeur et mon bulletin de paie sera mis à jour.</a:t>
            </a:r>
          </a:p>
          <a:p>
            <a:endParaRPr lang="fr-FR" sz="1100" dirty="0">
              <a:latin typeface="Trebuchet MS" panose="020B0603020202020204" pitchFamily="34" charset="0"/>
            </a:endParaRPr>
          </a:p>
        </p:txBody>
      </p:sp>
      <p:sp>
        <p:nvSpPr>
          <p:cNvPr id="41" name="Title 1">
            <a:extLst>
              <a:ext uri="{FF2B5EF4-FFF2-40B4-BE49-F238E27FC236}">
                <a16:creationId xmlns:a16="http://schemas.microsoft.com/office/drawing/2014/main" id="{5F7A7244-ECBA-4FD5-88F2-914470FD415B}"/>
              </a:ext>
            </a:extLst>
          </p:cNvPr>
          <p:cNvSpPr txBox="1">
            <a:spLocks/>
          </p:cNvSpPr>
          <p:nvPr/>
        </p:nvSpPr>
        <p:spPr>
          <a:xfrm>
            <a:off x="546588" y="346866"/>
            <a:ext cx="9993184"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L’INFORMATION ET LA COMMUNICATION AUX SALARIÉS</a:t>
            </a:r>
          </a:p>
          <a:p>
            <a:r>
              <a:rPr lang="fr-FR" sz="2800" noProof="1">
                <a:solidFill>
                  <a:srgbClr val="1A7079"/>
                </a:solidFill>
                <a:latin typeface="Trebuchet MS" panose="020B0603020202020204" pitchFamily="34" charset="0"/>
              </a:rPr>
              <a:t>Quel va être mon classement?</a:t>
            </a:r>
          </a:p>
        </p:txBody>
      </p:sp>
      <p:sp>
        <p:nvSpPr>
          <p:cNvPr id="3" name="Freeform: Shape 46">
            <a:extLst>
              <a:ext uri="{FF2B5EF4-FFF2-40B4-BE49-F238E27FC236}">
                <a16:creationId xmlns:a16="http://schemas.microsoft.com/office/drawing/2014/main" id="{DDAA2FAD-4CBD-36E6-646A-461D934090B4}"/>
              </a:ext>
            </a:extLst>
          </p:cNvPr>
          <p:cNvSpPr/>
          <p:nvPr/>
        </p:nvSpPr>
        <p:spPr>
          <a:xfrm rot="16200000">
            <a:off x="11641128" y="6265570"/>
            <a:ext cx="391908" cy="391909"/>
          </a:xfrm>
          <a:custGeom>
            <a:avLst/>
            <a:gdLst>
              <a:gd name="connsiteX0" fmla="*/ 0 w 720670"/>
              <a:gd name="connsiteY0" fmla="*/ 0 h 722625"/>
              <a:gd name="connsiteX1" fmla="*/ 43470 w 720670"/>
              <a:gd name="connsiteY1" fmla="*/ 6634 h 722625"/>
              <a:gd name="connsiteX2" fmla="*/ 713684 w 720670"/>
              <a:gd name="connsiteY2" fmla="*/ 676848 h 722625"/>
              <a:gd name="connsiteX3" fmla="*/ 720670 w 720670"/>
              <a:gd name="connsiteY3" fmla="*/ 722625 h 722625"/>
              <a:gd name="connsiteX4" fmla="*/ 314545 w 720670"/>
              <a:gd name="connsiteY4" fmla="*/ 722625 h 722625"/>
              <a:gd name="connsiteX5" fmla="*/ 0 w 720670"/>
              <a:gd name="connsiteY5" fmla="*/ 408080 h 722625"/>
              <a:gd name="connsiteX6" fmla="*/ 0 w 720670"/>
              <a:gd name="connsiteY6" fmla="*/ 0 h 72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670" h="722625">
                <a:moveTo>
                  <a:pt x="0" y="0"/>
                </a:moveTo>
                <a:lnTo>
                  <a:pt x="43470" y="6634"/>
                </a:lnTo>
                <a:cubicBezTo>
                  <a:pt x="379879" y="75474"/>
                  <a:pt x="644845" y="340440"/>
                  <a:pt x="713684" y="676848"/>
                </a:cubicBezTo>
                <a:lnTo>
                  <a:pt x="720670" y="722625"/>
                </a:lnTo>
                <a:lnTo>
                  <a:pt x="314545" y="722625"/>
                </a:lnTo>
                <a:cubicBezTo>
                  <a:pt x="140827" y="722625"/>
                  <a:pt x="0" y="581798"/>
                  <a:pt x="0" y="408080"/>
                </a:cubicBezTo>
                <a:lnTo>
                  <a:pt x="0" y="0"/>
                </a:lnTo>
                <a:close/>
              </a:path>
            </a:pathLst>
          </a:custGeom>
          <a:solidFill>
            <a:srgbClr val="C71652"/>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solidFill>
                  <a:srgbClr val="C00000"/>
                </a:solidFill>
              </a:ln>
              <a:solidFill>
                <a:srgbClr val="C00000"/>
              </a:solidFill>
              <a:effectLst/>
              <a:uLnTx/>
              <a:uFillTx/>
              <a:latin typeface="Calibri" panose="020F0502020204030204"/>
              <a:ea typeface="+mn-ea"/>
              <a:cs typeface="+mn-cs"/>
            </a:endParaRPr>
          </a:p>
        </p:txBody>
      </p:sp>
      <p:pic>
        <p:nvPicPr>
          <p:cNvPr id="5" name="Image 4">
            <a:extLst>
              <a:ext uri="{FF2B5EF4-FFF2-40B4-BE49-F238E27FC236}">
                <a16:creationId xmlns:a16="http://schemas.microsoft.com/office/drawing/2014/main" id="{68184F41-C9A9-55AD-B114-C58EDC831B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968" t="5197" r="32000" b="8012"/>
          <a:stretch/>
        </p:blipFill>
        <p:spPr>
          <a:xfrm>
            <a:off x="469990" y="4542267"/>
            <a:ext cx="585097" cy="1878533"/>
          </a:xfrm>
          <a:prstGeom prst="rect">
            <a:avLst/>
          </a:prstGeom>
        </p:spPr>
      </p:pic>
      <p:sp>
        <p:nvSpPr>
          <p:cNvPr id="7" name="Espace réservé du numéro de diapositive 3">
            <a:extLst>
              <a:ext uri="{FF2B5EF4-FFF2-40B4-BE49-F238E27FC236}">
                <a16:creationId xmlns:a16="http://schemas.microsoft.com/office/drawing/2014/main" id="{68729A56-5C4D-4509-C9DA-C068777FE0B1}"/>
              </a:ext>
            </a:extLst>
          </p:cNvPr>
          <p:cNvSpPr>
            <a:spLocks noGrp="1"/>
          </p:cNvSpPr>
          <p:nvPr/>
        </p:nvSpPr>
        <p:spPr>
          <a:xfrm>
            <a:off x="11075681" y="6435785"/>
            <a:ext cx="460991" cy="308910"/>
          </a:xfrm>
          <a:prstGeom prst="rect">
            <a:avLst/>
          </a:prstGeom>
        </p:spPr>
        <p:txBody>
          <a:bodyPr vert="horz" lIns="91440" tIns="45720" rIns="91440" bIns="45720" rtlCol="0" anchor="ctr"/>
          <a:lstStyle>
            <a:defPPr>
              <a:defRPr lang="fr-FR"/>
            </a:defPPr>
            <a:lvl1pPr marL="0" algn="r" defTabSz="457200" rtl="0" eaLnBrk="1" latinLnBrk="0" hangingPunct="1">
              <a:defRPr sz="9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BB5B7E-4A36-4DEA-8D3A-A9CBA73BAF4C}" type="slidenum">
              <a:rPr lang="fr-FR" sz="1000" noProof="0" smtClean="0">
                <a:solidFill>
                  <a:schemeClr val="tx1"/>
                </a:solidFill>
              </a:rPr>
              <a:pPr/>
              <a:t>8</a:t>
            </a:fld>
            <a:endParaRPr lang="fr-FR" sz="1000" noProof="0" dirty="0">
              <a:solidFill>
                <a:schemeClr val="tx1"/>
              </a:solidFill>
            </a:endParaRPr>
          </a:p>
        </p:txBody>
      </p:sp>
      <p:pic>
        <p:nvPicPr>
          <p:cNvPr id="8" name="Image 7">
            <a:extLst>
              <a:ext uri="{FF2B5EF4-FFF2-40B4-BE49-F238E27FC236}">
                <a16:creationId xmlns:a16="http://schemas.microsoft.com/office/drawing/2014/main" id="{A098571D-2238-692D-BEA7-AADD98D28C49}"/>
              </a:ext>
            </a:extLst>
          </p:cNvPr>
          <p:cNvPicPr>
            <a:picLocks noChangeAspect="1"/>
          </p:cNvPicPr>
          <p:nvPr/>
        </p:nvPicPr>
        <p:blipFill>
          <a:blip r:embed="rId3"/>
          <a:stretch>
            <a:fillRect/>
          </a:stretch>
        </p:blipFill>
        <p:spPr>
          <a:xfrm>
            <a:off x="546588" y="6541778"/>
            <a:ext cx="5016814" cy="96925"/>
          </a:xfrm>
          <a:prstGeom prst="rect">
            <a:avLst/>
          </a:prstGeom>
        </p:spPr>
      </p:pic>
    </p:spTree>
    <p:extLst>
      <p:ext uri="{BB962C8B-B14F-4D97-AF65-F5344CB8AC3E}">
        <p14:creationId xmlns:p14="http://schemas.microsoft.com/office/powerpoint/2010/main" val="4100031583"/>
      </p:ext>
    </p:extLst>
  </p:cSld>
  <p:clrMapOvr>
    <a:masterClrMapping/>
  </p:clrMapOvr>
</p:sld>
</file>

<file path=ppt/theme/theme1.xml><?xml version="1.0" encoding="utf-8"?>
<a:theme xmlns:a="http://schemas.openxmlformats.org/drawingml/2006/main" name="PRESENTATIONGO">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19-04-DOCTOR-16x9" id="{8A285A4C-40BE-4A86-A20A-3D0324E20582}" vid="{8FBBAEF3-8E6E-4AA9-92B9-0429CAA558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03BABC4248654CBFF9796724C41C94" ma:contentTypeVersion="14" ma:contentTypeDescription="Crée un document." ma:contentTypeScope="" ma:versionID="c01798eb2b4f350e07d2480efe21128d">
  <xsd:schema xmlns:xsd="http://www.w3.org/2001/XMLSchema" xmlns:xs="http://www.w3.org/2001/XMLSchema" xmlns:p="http://schemas.microsoft.com/office/2006/metadata/properties" xmlns:ns2="7250ed98-08fb-4e23-a2e2-3fc8654e88b1" xmlns:ns3="c26a9313-295d-46f5-8e90-f0115d53c6f6" targetNamespace="http://schemas.microsoft.com/office/2006/metadata/properties" ma:root="true" ma:fieldsID="05a748a9028ed5c74a550c6b5217989e" ns2:_="" ns3:_="">
    <xsd:import namespace="7250ed98-08fb-4e23-a2e2-3fc8654e88b1"/>
    <xsd:import namespace="c26a9313-295d-46f5-8e90-f0115d53c6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50ed98-08fb-4e23-a2e2-3fc8654e88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Balises d’images" ma:readOnly="false" ma:fieldId="{5cf76f15-5ced-4ddc-b409-7134ff3c332f}" ma:taxonomyMulti="true" ma:sspId="51a64d7f-2dc0-4722-8651-3a87e18b8462"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6a9313-295d-46f5-8e90-f0115d53c6f6"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560b2df2-1c5c-49d2-a21f-ad9907169d2b}" ma:internalName="TaxCatchAll" ma:showField="CatchAllData" ma:web="c26a9313-295d-46f5-8e90-f0115d53c6f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35BD7E-1058-4385-879C-EB8BAC329889}">
  <ds:schemaRefs>
    <ds:schemaRef ds:uri="http://schemas.microsoft.com/sharepoint/v3/contenttype/forms"/>
  </ds:schemaRefs>
</ds:datastoreItem>
</file>

<file path=customXml/itemProps2.xml><?xml version="1.0" encoding="utf-8"?>
<ds:datastoreItem xmlns:ds="http://schemas.openxmlformats.org/officeDocument/2006/customXml" ds:itemID="{565D000A-9763-44FD-AEB9-9BAECB621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50ed98-08fb-4e23-a2e2-3fc8654e88b1"/>
    <ds:schemaRef ds:uri="c26a9313-295d-46f5-8e90-f0115d53c6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0119-04-DOCTOR-16x9</Template>
  <TotalTime>21</TotalTime>
  <Words>1402</Words>
  <Application>Microsoft Office PowerPoint</Application>
  <PresentationFormat>Grand écran</PresentationFormat>
  <Paragraphs>114</Paragraphs>
  <Slides>8</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Arial</vt:lpstr>
      <vt:lpstr>Calibri</vt:lpstr>
      <vt:lpstr>Trebuchet MS</vt:lpstr>
      <vt:lpstr>PRESENTATIONGO</vt:lpstr>
      <vt:lpstr>Evolution de la classification conventionnelle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Title Here</dc:title>
  <dc:creator>Arthur Hunt Consulting</dc:creator>
  <dc:description>© Copyright PresentationGo.com</dc:description>
  <cp:lastModifiedBy>Frédéric BETHERY</cp:lastModifiedBy>
  <cp:revision>396</cp:revision>
  <dcterms:created xsi:type="dcterms:W3CDTF">2021-11-29T14:32:13Z</dcterms:created>
  <dcterms:modified xsi:type="dcterms:W3CDTF">2023-10-20T12:17:23Z</dcterms:modified>
  <cp:category>Templates</cp:category>
</cp:coreProperties>
</file>